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  <p:sldMasterId id="2147483690" r:id="rId2"/>
  </p:sldMasterIdLst>
  <p:notesMasterIdLst>
    <p:notesMasterId r:id="rId63"/>
  </p:notesMasterIdLst>
  <p:sldIdLst>
    <p:sldId id="337" r:id="rId3"/>
    <p:sldId id="1803" r:id="rId4"/>
    <p:sldId id="341" r:id="rId5"/>
    <p:sldId id="392" r:id="rId6"/>
    <p:sldId id="1731" r:id="rId7"/>
    <p:sldId id="401" r:id="rId8"/>
    <p:sldId id="1734" r:id="rId9"/>
    <p:sldId id="1735" r:id="rId10"/>
    <p:sldId id="352" r:id="rId11"/>
    <p:sldId id="1736" r:id="rId12"/>
    <p:sldId id="1738" r:id="rId13"/>
    <p:sldId id="1737" r:id="rId14"/>
    <p:sldId id="1739" r:id="rId15"/>
    <p:sldId id="353" r:id="rId16"/>
    <p:sldId id="1745" r:id="rId17"/>
    <p:sldId id="1804" r:id="rId18"/>
    <p:sldId id="1746" r:id="rId19"/>
    <p:sldId id="1741" r:id="rId20"/>
    <p:sldId id="1742" r:id="rId21"/>
    <p:sldId id="1743" r:id="rId22"/>
    <p:sldId id="1748" r:id="rId23"/>
    <p:sldId id="1747" r:id="rId24"/>
    <p:sldId id="1749" r:id="rId25"/>
    <p:sldId id="1756" r:id="rId26"/>
    <p:sldId id="1750" r:id="rId27"/>
    <p:sldId id="1757" r:id="rId28"/>
    <p:sldId id="1758" r:id="rId29"/>
    <p:sldId id="1759" r:id="rId30"/>
    <p:sldId id="1761" r:id="rId31"/>
    <p:sldId id="1762" r:id="rId32"/>
    <p:sldId id="1751" r:id="rId33"/>
    <p:sldId id="1752" r:id="rId34"/>
    <p:sldId id="1753" r:id="rId35"/>
    <p:sldId id="1805" r:id="rId36"/>
    <p:sldId id="1806" r:id="rId37"/>
    <p:sldId id="1730" r:id="rId38"/>
    <p:sldId id="1764" r:id="rId39"/>
    <p:sldId id="1763" r:id="rId40"/>
    <p:sldId id="1765" r:id="rId41"/>
    <p:sldId id="1766" r:id="rId42"/>
    <p:sldId id="1767" r:id="rId43"/>
    <p:sldId id="1787" r:id="rId44"/>
    <p:sldId id="1768" r:id="rId45"/>
    <p:sldId id="1769" r:id="rId46"/>
    <p:sldId id="1770" r:id="rId47"/>
    <p:sldId id="1771" r:id="rId48"/>
    <p:sldId id="1772" r:id="rId49"/>
    <p:sldId id="1773" r:id="rId50"/>
    <p:sldId id="1774" r:id="rId51"/>
    <p:sldId id="1775" r:id="rId52"/>
    <p:sldId id="1777" r:id="rId53"/>
    <p:sldId id="1778" r:id="rId54"/>
    <p:sldId id="1788" r:id="rId55"/>
    <p:sldId id="1779" r:id="rId56"/>
    <p:sldId id="1782" r:id="rId57"/>
    <p:sldId id="1783" r:id="rId58"/>
    <p:sldId id="1785" r:id="rId59"/>
    <p:sldId id="1781" r:id="rId60"/>
    <p:sldId id="1789" r:id="rId61"/>
    <p:sldId id="1786" r:id="rId62"/>
  </p:sldIdLst>
  <p:sldSz cx="12192000" cy="6858000"/>
  <p:notesSz cx="6858000" cy="9144000"/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AAD1F020-944B-4C13-A97F-7B6B80C12DD0}">
          <p14:sldIdLst>
            <p14:sldId id="337"/>
            <p14:sldId id="1803"/>
            <p14:sldId id="341"/>
            <p14:sldId id="392"/>
            <p14:sldId id="1731"/>
            <p14:sldId id="401"/>
            <p14:sldId id="1734"/>
            <p14:sldId id="1735"/>
            <p14:sldId id="352"/>
            <p14:sldId id="1736"/>
            <p14:sldId id="1738"/>
            <p14:sldId id="1737"/>
            <p14:sldId id="1739"/>
            <p14:sldId id="353"/>
            <p14:sldId id="1745"/>
            <p14:sldId id="1804"/>
            <p14:sldId id="1746"/>
            <p14:sldId id="1741"/>
            <p14:sldId id="1742"/>
            <p14:sldId id="1743"/>
            <p14:sldId id="1748"/>
            <p14:sldId id="1747"/>
            <p14:sldId id="1749"/>
            <p14:sldId id="1756"/>
            <p14:sldId id="1750"/>
            <p14:sldId id="1757"/>
            <p14:sldId id="1758"/>
            <p14:sldId id="1759"/>
            <p14:sldId id="1761"/>
            <p14:sldId id="1762"/>
            <p14:sldId id="1751"/>
            <p14:sldId id="1752"/>
            <p14:sldId id="1753"/>
            <p14:sldId id="1805"/>
            <p14:sldId id="1806"/>
            <p14:sldId id="1730"/>
            <p14:sldId id="1764"/>
            <p14:sldId id="1763"/>
            <p14:sldId id="1765"/>
            <p14:sldId id="1766"/>
            <p14:sldId id="1767"/>
            <p14:sldId id="1787"/>
            <p14:sldId id="1768"/>
            <p14:sldId id="1769"/>
            <p14:sldId id="1770"/>
            <p14:sldId id="1771"/>
            <p14:sldId id="1772"/>
            <p14:sldId id="1773"/>
            <p14:sldId id="1774"/>
            <p14:sldId id="1775"/>
            <p14:sldId id="1777"/>
            <p14:sldId id="1778"/>
            <p14:sldId id="1788"/>
            <p14:sldId id="1779"/>
            <p14:sldId id="1782"/>
            <p14:sldId id="1783"/>
            <p14:sldId id="1785"/>
            <p14:sldId id="1781"/>
            <p14:sldId id="1789"/>
            <p14:sldId id="1786"/>
          </p14:sldIdLst>
        </p14:section>
      </p14:sectionLst>
    </p:ext>
    <p:ext uri="{EFAFB233-063F-42B5-8137-9DF3F51BA10A}">
      <p15:sldGuideLst xmlns="" xmlns:p15="http://schemas.microsoft.com/office/powerpoint/2012/main"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56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7" orient="horz" pos="3929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  <p15:guide id="9" pos="756" userDrawn="1">
          <p15:clr>
            <a:srgbClr val="A4A3A4"/>
          </p15:clr>
        </p15:guide>
        <p15:guide id="10" pos="69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2715"/>
    <a:srgbClr val="D42700"/>
    <a:srgbClr val="FEF1E1"/>
    <a:srgbClr val="D6D3D1"/>
    <a:srgbClr val="EBEBEB"/>
    <a:srgbClr val="ECECEC"/>
    <a:srgbClr val="EFEFEF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62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1374" y="-402"/>
      </p:cViewPr>
      <p:guideLst>
        <p:guide orient="horz" pos="648"/>
        <p:guide orient="horz" pos="3929"/>
        <p:guide orient="horz" pos="3864"/>
        <p:guide pos="3840"/>
        <p:guide pos="416"/>
        <p:guide pos="7256"/>
        <p:guide pos="756"/>
        <p:guide pos="69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32318-C54D-4318-8B24-990670BDD161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00C9D-0FE3-4B2B-A9E5-0C7084C3D5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169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图片占位符 69">
            <a:extLst>
              <a:ext uri="{FF2B5EF4-FFF2-40B4-BE49-F238E27FC236}">
                <a16:creationId xmlns="" xmlns:a16="http://schemas.microsoft.com/office/drawing/2014/main" id="{A78092AB-2EC3-4999-AB44-6ECF67DACA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4211" y="2590167"/>
            <a:ext cx="6427787" cy="42370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23">
            <a:extLst>
              <a:ext uri="{FF2B5EF4-FFF2-40B4-BE49-F238E27FC236}">
                <a16:creationId xmlns="" xmlns:a16="http://schemas.microsoft.com/office/drawing/2014/main" id="{76E2534D-3ACD-44A3-AE9D-02A1C1830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95268"/>
            <a:ext cx="5764212" cy="4331936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67" name="图片占位符 66">
            <a:extLst>
              <a:ext uri="{FF2B5EF4-FFF2-40B4-BE49-F238E27FC236}">
                <a16:creationId xmlns="" xmlns:a16="http://schemas.microsoft.com/office/drawing/2014/main" id="{02C9F65B-A2E4-4D63-B220-B371A0D523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1999" cy="4064780"/>
          </a:xfrm>
          <a:custGeom>
            <a:avLst/>
            <a:gdLst>
              <a:gd name="connsiteX0" fmla="*/ 0 w 12179402"/>
              <a:gd name="connsiteY0" fmla="*/ 0 h 4062881"/>
              <a:gd name="connsiteX1" fmla="*/ 12179402 w 12179402"/>
              <a:gd name="connsiteY1" fmla="*/ 0 h 4062881"/>
              <a:gd name="connsiteX2" fmla="*/ 12179402 w 12179402"/>
              <a:gd name="connsiteY2" fmla="*/ 2622353 h 4062881"/>
              <a:gd name="connsiteX3" fmla="*/ 6086489 w 12179402"/>
              <a:gd name="connsiteY3" fmla="*/ 4062881 h 4062881"/>
              <a:gd name="connsiteX4" fmla="*/ 7922 w 12179402"/>
              <a:gd name="connsiteY4" fmla="*/ 2621254 h 4062881"/>
              <a:gd name="connsiteX5" fmla="*/ 0 w 12179402"/>
              <a:gd name="connsiteY5" fmla="*/ 2621254 h 4062881"/>
              <a:gd name="connsiteX6" fmla="*/ 0 w 12179402"/>
              <a:gd name="connsiteY6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9402" h="4062881">
                <a:moveTo>
                  <a:pt x="0" y="0"/>
                </a:moveTo>
                <a:lnTo>
                  <a:pt x="12179402" y="0"/>
                </a:lnTo>
                <a:lnTo>
                  <a:pt x="12179402" y="2622353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050FC478-E07E-47F2-803C-99BA3F14FF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51589" y="4243469"/>
            <a:ext cx="7488822" cy="830997"/>
          </a:xfrm>
          <a:prstGeom prst="rect">
            <a:avLst/>
          </a:prstGeom>
        </p:spPr>
        <p:txBody>
          <a:bodyPr vert="horz" wrap="square" lIns="91440" tIns="45720" rIns="91440" bIns="45720" anchor="t" anchorCtr="0">
            <a:spAutoFit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b="1" spc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四川大学毕业答辩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F9AE79B1-4124-4BDB-924B-F82FA92D53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51590" y="4926278"/>
            <a:ext cx="7846510" cy="676944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>
                <a:solidFill>
                  <a:srgbClr val="7173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ctr" defTabSz="914400" rtl="0" eaLnBrk="1" fontAlgn="auto" latinLnBrk="0" hangingPunct="1">
              <a:lnSpc>
                <a:spcPct val="90000"/>
              </a:lnSpc>
              <a:buFont typeface="Arial" panose="020B0604020202020204" pitchFamily="34" charset="0"/>
              <a:buNone/>
              <a:defRPr sz="2000" spc="0">
                <a:solidFill>
                  <a:srgbClr val="71737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defRPr>
            </a:lvl5pPr>
          </a:lstStyle>
          <a:p>
            <a:pPr lvl="0"/>
            <a:r>
              <a:rPr lang="en-US" altLang="zh-CN"/>
              <a:t>PPT Template for Sichuan University graduates</a:t>
            </a:r>
          </a:p>
          <a:p>
            <a:pPr lv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81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=""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=""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=""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=""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=""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=""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=""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=""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=""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=""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=""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=""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=""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=""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=""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=""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=""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=""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=""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=""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=""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=""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="" xmlns:a16="http://schemas.microsoft.com/office/drawing/2014/main" id="{779589E6-C01B-4A96-80C7-AD73DDCCA52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06254" y="1701000"/>
            <a:ext cx="3456000" cy="3456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24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=""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=""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=""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=""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=""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=""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=""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=""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=""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=""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=""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=""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=""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=""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=""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=""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=""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=""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=""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=""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=""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=""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="" xmlns:a16="http://schemas.microsoft.com/office/drawing/2014/main" id="{456F4D61-FD9C-4C16-8E04-3990C75229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30301"/>
            <a:ext cx="12192000" cy="24025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670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FC3B889D-4B18-43CC-9365-D2DAF284744F}"/>
              </a:ext>
            </a:extLst>
          </p:cNvPr>
          <p:cNvGrpSpPr/>
          <p:nvPr userDrawn="1"/>
        </p:nvGrpSpPr>
        <p:grpSpPr>
          <a:xfrm>
            <a:off x="10181551" y="234784"/>
            <a:ext cx="1740417" cy="533025"/>
            <a:chOff x="9778483" y="337454"/>
            <a:chExt cx="1740417" cy="533025"/>
          </a:xfrm>
        </p:grpSpPr>
        <p:grpSp>
          <p:nvGrpSpPr>
            <p:cNvPr id="4" name="íślïdé">
              <a:extLst>
                <a:ext uri="{FF2B5EF4-FFF2-40B4-BE49-F238E27FC236}">
                  <a16:creationId xmlns="" xmlns:a16="http://schemas.microsoft.com/office/drawing/2014/main" id="{8C9904A7-7F06-4A80-8251-3351C4A25DC6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1" name="ïṡḻïḍê">
                <a:extLst>
                  <a:ext uri="{FF2B5EF4-FFF2-40B4-BE49-F238E27FC236}">
                    <a16:creationId xmlns="" xmlns:a16="http://schemas.microsoft.com/office/drawing/2014/main" id="{DA443731-F572-4B51-90F6-E24ED9090CD3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$lîḍè">
                <a:extLst>
                  <a:ext uri="{FF2B5EF4-FFF2-40B4-BE49-F238E27FC236}">
                    <a16:creationId xmlns="" xmlns:a16="http://schemas.microsoft.com/office/drawing/2014/main" id="{DC2DC342-C6C1-454E-BD74-574A5B87839D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Sļiḋé">
                <a:extLst>
                  <a:ext uri="{FF2B5EF4-FFF2-40B4-BE49-F238E27FC236}">
                    <a16:creationId xmlns="" xmlns:a16="http://schemas.microsoft.com/office/drawing/2014/main" id="{EA34BCEC-5B90-4DCD-9B80-0B4830A04D56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ŝļîḍé">
                <a:extLst>
                  <a:ext uri="{FF2B5EF4-FFF2-40B4-BE49-F238E27FC236}">
                    <a16:creationId xmlns="" xmlns:a16="http://schemas.microsoft.com/office/drawing/2014/main" id="{E6415514-07AA-46A1-A1DE-DC75B50DB382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ṩḻiďé">
                <a:extLst>
                  <a:ext uri="{FF2B5EF4-FFF2-40B4-BE49-F238E27FC236}">
                    <a16:creationId xmlns="" xmlns:a16="http://schemas.microsoft.com/office/drawing/2014/main" id="{6056E788-8995-4EC2-9DDC-CAEE8EDDD326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ṣ1ïḓè">
                <a:extLst>
                  <a:ext uri="{FF2B5EF4-FFF2-40B4-BE49-F238E27FC236}">
                    <a16:creationId xmlns="" xmlns:a16="http://schemas.microsoft.com/office/drawing/2014/main" id="{61A24C13-D5AD-4CEA-93CF-4D4DC5BBEB9D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sḻíḓê">
                <a:extLst>
                  <a:ext uri="{FF2B5EF4-FFF2-40B4-BE49-F238E27FC236}">
                    <a16:creationId xmlns="" xmlns:a16="http://schemas.microsoft.com/office/drawing/2014/main" id="{0B63E7E7-D995-44CC-BDD8-A567219B50D7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şḷîďè">
                <a:extLst>
                  <a:ext uri="{FF2B5EF4-FFF2-40B4-BE49-F238E27FC236}">
                    <a16:creationId xmlns="" xmlns:a16="http://schemas.microsoft.com/office/drawing/2014/main" id="{9FCE5CD4-8654-44EC-9FA5-AB62F6A584EF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ṡlïḋe">
                <a:extLst>
                  <a:ext uri="{FF2B5EF4-FFF2-40B4-BE49-F238E27FC236}">
                    <a16:creationId xmlns="" xmlns:a16="http://schemas.microsoft.com/office/drawing/2014/main" id="{3E4D7739-CA22-46DB-8AEA-DE946A773B29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$ḻíde">
                <a:extLst>
                  <a:ext uri="{FF2B5EF4-FFF2-40B4-BE49-F238E27FC236}">
                    <a16:creationId xmlns="" xmlns:a16="http://schemas.microsoft.com/office/drawing/2014/main" id="{0242B071-C321-4F78-810B-4DCDE746247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ŝľîḑê">
                <a:extLst>
                  <a:ext uri="{FF2B5EF4-FFF2-40B4-BE49-F238E27FC236}">
                    <a16:creationId xmlns="" xmlns:a16="http://schemas.microsoft.com/office/drawing/2014/main" id="{09B3A880-A9CD-4770-A5EE-FA05D3EF5375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šlíḑe">
                <a:extLst>
                  <a:ext uri="{FF2B5EF4-FFF2-40B4-BE49-F238E27FC236}">
                    <a16:creationId xmlns="" xmlns:a16="http://schemas.microsoft.com/office/drawing/2014/main" id="{3EEADAB1-62D4-4945-8197-8FC6B08D4E37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ḻîḓè">
                <a:extLst>
                  <a:ext uri="{FF2B5EF4-FFF2-40B4-BE49-F238E27FC236}">
                    <a16:creationId xmlns="" xmlns:a16="http://schemas.microsoft.com/office/drawing/2014/main" id="{1D7CE34E-9E44-4373-B59A-54A7FCD7CDD1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ļîḑè">
                <a:extLst>
                  <a:ext uri="{FF2B5EF4-FFF2-40B4-BE49-F238E27FC236}">
                    <a16:creationId xmlns="" xmlns:a16="http://schemas.microsoft.com/office/drawing/2014/main" id="{55659A52-E72A-4459-94A1-ABAD4354E8F4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íšľïḋé">
              <a:extLst>
                <a:ext uri="{FF2B5EF4-FFF2-40B4-BE49-F238E27FC236}">
                  <a16:creationId xmlns="" xmlns:a16="http://schemas.microsoft.com/office/drawing/2014/main" id="{28426D50-B8FF-4BB0-83BB-85B3AB19D31A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" name="í$ļîdé">
              <a:extLst>
                <a:ext uri="{FF2B5EF4-FFF2-40B4-BE49-F238E27FC236}">
                  <a16:creationId xmlns="" xmlns:a16="http://schemas.microsoft.com/office/drawing/2014/main" id="{2005938A-1162-43A9-9574-409A359856C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7" name="ís1ïḋe">
                <a:extLst>
                  <a:ext uri="{FF2B5EF4-FFF2-40B4-BE49-F238E27FC236}">
                    <a16:creationId xmlns="" xmlns:a16="http://schemas.microsoft.com/office/drawing/2014/main" id="{0D9CC6B5-055F-4ED5-86D6-1651D3F2D1C8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îślïḍê">
                <a:extLst>
                  <a:ext uri="{FF2B5EF4-FFF2-40B4-BE49-F238E27FC236}">
                    <a16:creationId xmlns="" xmlns:a16="http://schemas.microsoft.com/office/drawing/2014/main" id="{C154A63C-CD66-4C8B-8164-04270D27100F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śḷiḍê">
                <a:extLst>
                  <a:ext uri="{FF2B5EF4-FFF2-40B4-BE49-F238E27FC236}">
                    <a16:creationId xmlns="" xmlns:a16="http://schemas.microsoft.com/office/drawing/2014/main" id="{4B90D8B7-2F22-449A-BB19-D89476A082C7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ṧľíḑe">
                <a:extLst>
                  <a:ext uri="{FF2B5EF4-FFF2-40B4-BE49-F238E27FC236}">
                    <a16:creationId xmlns="" xmlns:a16="http://schemas.microsoft.com/office/drawing/2014/main" id="{7DD3878E-F8FF-4A43-AC41-A546C92D26DA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6" name="文本占位符 32">
            <a:extLst>
              <a:ext uri="{FF2B5EF4-FFF2-40B4-BE49-F238E27FC236}">
                <a16:creationId xmlns="" xmlns:a16="http://schemas.microsoft.com/office/drawing/2014/main" id="{7B45268B-9C0A-4555-AD4C-210A06D294E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80910" y="252189"/>
            <a:ext cx="3748209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4F6C48A1-E50F-42BE-BD2E-B4F7C83E8FA8}"/>
              </a:ext>
            </a:extLst>
          </p:cNvPr>
          <p:cNvCxnSpPr>
            <a:cxnSpLocks/>
          </p:cNvCxnSpPr>
          <p:nvPr userDrawn="1"/>
        </p:nvCxnSpPr>
        <p:spPr>
          <a:xfrm>
            <a:off x="0" y="96338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676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FC3B889D-4B18-43CC-9365-D2DAF284744F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4" name="íślïdé">
              <a:extLst>
                <a:ext uri="{FF2B5EF4-FFF2-40B4-BE49-F238E27FC236}">
                  <a16:creationId xmlns="" xmlns:a16="http://schemas.microsoft.com/office/drawing/2014/main" id="{8C9904A7-7F06-4A80-8251-3351C4A25DC6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1" name="ïṡḻïḍê">
                <a:extLst>
                  <a:ext uri="{FF2B5EF4-FFF2-40B4-BE49-F238E27FC236}">
                    <a16:creationId xmlns="" xmlns:a16="http://schemas.microsoft.com/office/drawing/2014/main" id="{DA443731-F572-4B51-90F6-E24ED9090CD3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ï$lîḍè">
                <a:extLst>
                  <a:ext uri="{FF2B5EF4-FFF2-40B4-BE49-F238E27FC236}">
                    <a16:creationId xmlns="" xmlns:a16="http://schemas.microsoft.com/office/drawing/2014/main" id="{DC2DC342-C6C1-454E-BD74-574A5B87839D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Sļiḋé">
                <a:extLst>
                  <a:ext uri="{FF2B5EF4-FFF2-40B4-BE49-F238E27FC236}">
                    <a16:creationId xmlns="" xmlns:a16="http://schemas.microsoft.com/office/drawing/2014/main" id="{EA34BCEC-5B90-4DCD-9B80-0B4830A04D56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îŝļîḍé">
                <a:extLst>
                  <a:ext uri="{FF2B5EF4-FFF2-40B4-BE49-F238E27FC236}">
                    <a16:creationId xmlns="" xmlns:a16="http://schemas.microsoft.com/office/drawing/2014/main" id="{E6415514-07AA-46A1-A1DE-DC75B50DB382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ṩḻiďé">
                <a:extLst>
                  <a:ext uri="{FF2B5EF4-FFF2-40B4-BE49-F238E27FC236}">
                    <a16:creationId xmlns="" xmlns:a16="http://schemas.microsoft.com/office/drawing/2014/main" id="{6056E788-8995-4EC2-9DDC-CAEE8EDDD326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ṣ1ïḓè">
                <a:extLst>
                  <a:ext uri="{FF2B5EF4-FFF2-40B4-BE49-F238E27FC236}">
                    <a16:creationId xmlns="" xmlns:a16="http://schemas.microsoft.com/office/drawing/2014/main" id="{61A24C13-D5AD-4CEA-93CF-4D4DC5BBEB9D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sḻíḓê">
                <a:extLst>
                  <a:ext uri="{FF2B5EF4-FFF2-40B4-BE49-F238E27FC236}">
                    <a16:creationId xmlns="" xmlns:a16="http://schemas.microsoft.com/office/drawing/2014/main" id="{0B63E7E7-D995-44CC-BDD8-A567219B50D7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şḷîďè">
                <a:extLst>
                  <a:ext uri="{FF2B5EF4-FFF2-40B4-BE49-F238E27FC236}">
                    <a16:creationId xmlns="" xmlns:a16="http://schemas.microsoft.com/office/drawing/2014/main" id="{9FCE5CD4-8654-44EC-9FA5-AB62F6A584EF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ṡlïḋe">
                <a:extLst>
                  <a:ext uri="{FF2B5EF4-FFF2-40B4-BE49-F238E27FC236}">
                    <a16:creationId xmlns="" xmlns:a16="http://schemas.microsoft.com/office/drawing/2014/main" id="{3E4D7739-CA22-46DB-8AEA-DE946A773B29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$ḻíde">
                <a:extLst>
                  <a:ext uri="{FF2B5EF4-FFF2-40B4-BE49-F238E27FC236}">
                    <a16:creationId xmlns="" xmlns:a16="http://schemas.microsoft.com/office/drawing/2014/main" id="{0242B071-C321-4F78-810B-4DCDE746247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ŝľîḑê">
                <a:extLst>
                  <a:ext uri="{FF2B5EF4-FFF2-40B4-BE49-F238E27FC236}">
                    <a16:creationId xmlns="" xmlns:a16="http://schemas.microsoft.com/office/drawing/2014/main" id="{09B3A880-A9CD-4770-A5EE-FA05D3EF5375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šlíḑe">
                <a:extLst>
                  <a:ext uri="{FF2B5EF4-FFF2-40B4-BE49-F238E27FC236}">
                    <a16:creationId xmlns="" xmlns:a16="http://schemas.microsoft.com/office/drawing/2014/main" id="{3EEADAB1-62D4-4945-8197-8FC6B08D4E37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ḻîḓè">
                <a:extLst>
                  <a:ext uri="{FF2B5EF4-FFF2-40B4-BE49-F238E27FC236}">
                    <a16:creationId xmlns="" xmlns:a16="http://schemas.microsoft.com/office/drawing/2014/main" id="{1D7CE34E-9E44-4373-B59A-54A7FCD7CDD1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sļîḑè">
                <a:extLst>
                  <a:ext uri="{FF2B5EF4-FFF2-40B4-BE49-F238E27FC236}">
                    <a16:creationId xmlns="" xmlns:a16="http://schemas.microsoft.com/office/drawing/2014/main" id="{55659A52-E72A-4459-94A1-ABAD4354E8F4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íšľïḋé">
              <a:extLst>
                <a:ext uri="{FF2B5EF4-FFF2-40B4-BE49-F238E27FC236}">
                  <a16:creationId xmlns="" xmlns:a16="http://schemas.microsoft.com/office/drawing/2014/main" id="{28426D50-B8FF-4BB0-83BB-85B3AB19D31A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6" name="í$ļîdé">
              <a:extLst>
                <a:ext uri="{FF2B5EF4-FFF2-40B4-BE49-F238E27FC236}">
                  <a16:creationId xmlns="" xmlns:a16="http://schemas.microsoft.com/office/drawing/2014/main" id="{2005938A-1162-43A9-9574-409A359856C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7" name="ís1ïḋe">
                <a:extLst>
                  <a:ext uri="{FF2B5EF4-FFF2-40B4-BE49-F238E27FC236}">
                    <a16:creationId xmlns="" xmlns:a16="http://schemas.microsoft.com/office/drawing/2014/main" id="{0D9CC6B5-055F-4ED5-86D6-1651D3F2D1C8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" name="îślïḍê">
                <a:extLst>
                  <a:ext uri="{FF2B5EF4-FFF2-40B4-BE49-F238E27FC236}">
                    <a16:creationId xmlns="" xmlns:a16="http://schemas.microsoft.com/office/drawing/2014/main" id="{C154A63C-CD66-4C8B-8164-04270D27100F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śḷiḍê">
                <a:extLst>
                  <a:ext uri="{FF2B5EF4-FFF2-40B4-BE49-F238E27FC236}">
                    <a16:creationId xmlns="" xmlns:a16="http://schemas.microsoft.com/office/drawing/2014/main" id="{4B90D8B7-2F22-449A-BB19-D89476A082C7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ṧľíḑe">
                <a:extLst>
                  <a:ext uri="{FF2B5EF4-FFF2-40B4-BE49-F238E27FC236}">
                    <a16:creationId xmlns="" xmlns:a16="http://schemas.microsoft.com/office/drawing/2014/main" id="{7DD3878E-F8FF-4A43-AC41-A546C92D26DA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5" name="图片 24">
            <a:extLst>
              <a:ext uri="{FF2B5EF4-FFF2-40B4-BE49-F238E27FC236}">
                <a16:creationId xmlns="" xmlns:a16="http://schemas.microsoft.com/office/drawing/2014/main" id="{CEA1B47A-C0BC-41C4-B61D-379DE712E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sp>
        <p:nvSpPr>
          <p:cNvPr id="26" name="文本占位符 32">
            <a:extLst>
              <a:ext uri="{FF2B5EF4-FFF2-40B4-BE49-F238E27FC236}">
                <a16:creationId xmlns="" xmlns:a16="http://schemas.microsoft.com/office/drawing/2014/main" id="{7B45268B-9C0A-4555-AD4C-210A06D294E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587196" y="340254"/>
            <a:ext cx="3748209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4F6C48A1-E50F-42BE-BD2E-B4F7C83E8FA8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EA07A501-59C6-4A7C-AD1D-1E65EBB8BC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51925" y="2036531"/>
            <a:ext cx="6785436" cy="398103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="" xmlns:a16="http://schemas.microsoft.com/office/drawing/2014/main" id="{F53A298F-52CE-4969-A9CF-50FA4018EE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8574" y="2525156"/>
            <a:ext cx="4084674" cy="190211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716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4268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="" xmlns:a16="http://schemas.microsoft.com/office/drawing/2014/main" id="{8A09E60B-9D8D-4216-9ADE-78E603F4C9F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72253" y="10887"/>
            <a:ext cx="9759697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310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974F9A93-59C4-4756-A28F-F3DFFF22E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63DF-B9E4-4586-93FD-95547E6FD0DC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83C8252B-59AB-41A1-B3FD-B54B8CAC0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287BAA79-025D-49AE-A191-ED3421D3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="" xmlns:a16="http://schemas.microsoft.com/office/drawing/2014/main" id="{41E12631-02F0-4AF5-AA0D-D8DD46F5BF3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38200" y="0"/>
            <a:ext cx="5098694" cy="6851507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957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图片占位符 69">
            <a:extLst>
              <a:ext uri="{FF2B5EF4-FFF2-40B4-BE49-F238E27FC236}">
                <a16:creationId xmlns="" xmlns:a16="http://schemas.microsoft.com/office/drawing/2014/main" id="{87A8A5C6-32C6-4F4D-8F29-8EFA776076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64211" y="2590167"/>
            <a:ext cx="6427787" cy="4237037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4" name="图片占位符 23">
            <a:extLst>
              <a:ext uri="{FF2B5EF4-FFF2-40B4-BE49-F238E27FC236}">
                <a16:creationId xmlns="" xmlns:a16="http://schemas.microsoft.com/office/drawing/2014/main" id="{5885FF35-E49F-449B-B15D-D62D2D61E1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95268"/>
            <a:ext cx="5764212" cy="4331936"/>
          </a:xfr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="" xmlns:a16="http://schemas.microsoft.com/office/drawing/2014/main" id="{AE9F034C-FBCF-49EF-A3C3-894260D97F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1999" cy="4064780"/>
          </a:xfrm>
          <a:custGeom>
            <a:avLst/>
            <a:gdLst>
              <a:gd name="connsiteX0" fmla="*/ 0 w 12179402"/>
              <a:gd name="connsiteY0" fmla="*/ 0 h 4062881"/>
              <a:gd name="connsiteX1" fmla="*/ 12179402 w 12179402"/>
              <a:gd name="connsiteY1" fmla="*/ 0 h 4062881"/>
              <a:gd name="connsiteX2" fmla="*/ 12179402 w 12179402"/>
              <a:gd name="connsiteY2" fmla="*/ 2622353 h 4062881"/>
              <a:gd name="connsiteX3" fmla="*/ 6086489 w 12179402"/>
              <a:gd name="connsiteY3" fmla="*/ 4062881 h 4062881"/>
              <a:gd name="connsiteX4" fmla="*/ 7922 w 12179402"/>
              <a:gd name="connsiteY4" fmla="*/ 2621254 h 4062881"/>
              <a:gd name="connsiteX5" fmla="*/ 0 w 12179402"/>
              <a:gd name="connsiteY5" fmla="*/ 2621254 h 4062881"/>
              <a:gd name="connsiteX6" fmla="*/ 0 w 12179402"/>
              <a:gd name="connsiteY6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9402" h="4062881">
                <a:moveTo>
                  <a:pt x="0" y="0"/>
                </a:moveTo>
                <a:lnTo>
                  <a:pt x="12179402" y="0"/>
                </a:lnTo>
                <a:lnTo>
                  <a:pt x="12179402" y="2622353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9151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30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3760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7F37A6C4-348D-4AEE-A178-D7A7951ECA33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" y="10473"/>
            <a:ext cx="12191994" cy="3429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23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ísḷïḋé">
            <a:extLst>
              <a:ext uri="{FF2B5EF4-FFF2-40B4-BE49-F238E27FC236}">
                <a16:creationId xmlns="" xmlns:a16="http://schemas.microsoft.com/office/drawing/2014/main" id="{C008D62A-03B5-48ED-867A-28BA9DC91576}"/>
              </a:ext>
            </a:extLst>
          </p:cNvPr>
          <p:cNvGrpSpPr/>
          <p:nvPr userDrawn="1"/>
        </p:nvGrpSpPr>
        <p:grpSpPr>
          <a:xfrm>
            <a:off x="2018769" y="-653080"/>
            <a:ext cx="8154462" cy="8164160"/>
            <a:chOff x="1735138" y="2095500"/>
            <a:chExt cx="2667000" cy="2670175"/>
          </a:xfrm>
          <a:solidFill>
            <a:schemeClr val="accent5">
              <a:alpha val="5000"/>
            </a:schemeClr>
          </a:solidFill>
        </p:grpSpPr>
        <p:sp>
          <p:nvSpPr>
            <p:cNvPr id="8" name="iṣ1íḋê">
              <a:extLst>
                <a:ext uri="{FF2B5EF4-FFF2-40B4-BE49-F238E27FC236}">
                  <a16:creationId xmlns="" xmlns:a16="http://schemas.microsoft.com/office/drawing/2014/main" id="{9D748DD3-FDBE-4292-8C21-F05FC061A8FA}"/>
                </a:ext>
              </a:extLst>
            </p:cNvPr>
            <p:cNvSpPr/>
            <p:nvPr/>
          </p:nvSpPr>
          <p:spPr bwMode="auto">
            <a:xfrm>
              <a:off x="2913063" y="3238500"/>
              <a:ext cx="319088" cy="762000"/>
            </a:xfrm>
            <a:custGeom>
              <a:avLst/>
              <a:gdLst>
                <a:gd name="T0" fmla="*/ 56 w 97"/>
                <a:gd name="T1" fmla="*/ 193 h 231"/>
                <a:gd name="T2" fmla="*/ 41 w 97"/>
                <a:gd name="T3" fmla="*/ 193 h 231"/>
                <a:gd name="T4" fmla="*/ 41 w 97"/>
                <a:gd name="T5" fmla="*/ 22 h 231"/>
                <a:gd name="T6" fmla="*/ 23 w 97"/>
                <a:gd name="T7" fmla="*/ 0 h 231"/>
                <a:gd name="T8" fmla="*/ 4 w 97"/>
                <a:gd name="T9" fmla="*/ 22 h 231"/>
                <a:gd name="T10" fmla="*/ 1 w 97"/>
                <a:gd name="T11" fmla="*/ 175 h 231"/>
                <a:gd name="T12" fmla="*/ 48 w 97"/>
                <a:gd name="T13" fmla="*/ 231 h 231"/>
                <a:gd name="T14" fmla="*/ 96 w 97"/>
                <a:gd name="T15" fmla="*/ 175 h 231"/>
                <a:gd name="T16" fmla="*/ 92 w 97"/>
                <a:gd name="T17" fmla="*/ 22 h 231"/>
                <a:gd name="T18" fmla="*/ 73 w 97"/>
                <a:gd name="T19" fmla="*/ 0 h 231"/>
                <a:gd name="T20" fmla="*/ 56 w 97"/>
                <a:gd name="T21" fmla="*/ 22 h 231"/>
                <a:gd name="T22" fmla="*/ 56 w 97"/>
                <a:gd name="T23" fmla="*/ 19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231">
                  <a:moveTo>
                    <a:pt x="56" y="193"/>
                  </a:moveTo>
                  <a:cubicBezTo>
                    <a:pt x="41" y="193"/>
                    <a:pt x="41" y="193"/>
                    <a:pt x="41" y="193"/>
                  </a:cubicBezTo>
                  <a:cubicBezTo>
                    <a:pt x="41" y="136"/>
                    <a:pt x="41" y="79"/>
                    <a:pt x="41" y="22"/>
                  </a:cubicBezTo>
                  <a:cubicBezTo>
                    <a:pt x="40" y="11"/>
                    <a:pt x="38" y="1"/>
                    <a:pt x="23" y="0"/>
                  </a:cubicBezTo>
                  <a:cubicBezTo>
                    <a:pt x="13" y="0"/>
                    <a:pt x="4" y="7"/>
                    <a:pt x="4" y="22"/>
                  </a:cubicBezTo>
                  <a:cubicBezTo>
                    <a:pt x="3" y="73"/>
                    <a:pt x="2" y="124"/>
                    <a:pt x="1" y="175"/>
                  </a:cubicBezTo>
                  <a:cubicBezTo>
                    <a:pt x="0" y="206"/>
                    <a:pt x="15" y="231"/>
                    <a:pt x="48" y="231"/>
                  </a:cubicBezTo>
                  <a:cubicBezTo>
                    <a:pt x="82" y="231"/>
                    <a:pt x="97" y="206"/>
                    <a:pt x="96" y="175"/>
                  </a:cubicBezTo>
                  <a:cubicBezTo>
                    <a:pt x="95" y="124"/>
                    <a:pt x="94" y="73"/>
                    <a:pt x="92" y="22"/>
                  </a:cubicBezTo>
                  <a:cubicBezTo>
                    <a:pt x="92" y="7"/>
                    <a:pt x="84" y="0"/>
                    <a:pt x="73" y="0"/>
                  </a:cubicBezTo>
                  <a:cubicBezTo>
                    <a:pt x="58" y="1"/>
                    <a:pt x="56" y="11"/>
                    <a:pt x="56" y="22"/>
                  </a:cubicBezTo>
                  <a:cubicBezTo>
                    <a:pt x="56" y="79"/>
                    <a:pt x="56" y="136"/>
                    <a:pt x="5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ḻïďê">
              <a:extLst>
                <a:ext uri="{FF2B5EF4-FFF2-40B4-BE49-F238E27FC236}">
                  <a16:creationId xmlns="" xmlns:a16="http://schemas.microsoft.com/office/drawing/2014/main" id="{3BDF44C7-FEBF-4A34-851B-E4F27880FCA3}"/>
                </a:ext>
              </a:extLst>
            </p:cNvPr>
            <p:cNvSpPr/>
            <p:nvPr/>
          </p:nvSpPr>
          <p:spPr bwMode="auto">
            <a:xfrm>
              <a:off x="2008188" y="2713038"/>
              <a:ext cx="257175" cy="342900"/>
            </a:xfrm>
            <a:custGeom>
              <a:avLst/>
              <a:gdLst>
                <a:gd name="T0" fmla="*/ 13 w 78"/>
                <a:gd name="T1" fmla="*/ 80 h 104"/>
                <a:gd name="T2" fmla="*/ 6 w 78"/>
                <a:gd name="T3" fmla="*/ 80 h 104"/>
                <a:gd name="T4" fmla="*/ 1 w 78"/>
                <a:gd name="T5" fmla="*/ 85 h 104"/>
                <a:gd name="T6" fmla="*/ 7 w 78"/>
                <a:gd name="T7" fmla="*/ 96 h 104"/>
                <a:gd name="T8" fmla="*/ 36 w 78"/>
                <a:gd name="T9" fmla="*/ 103 h 104"/>
                <a:gd name="T10" fmla="*/ 40 w 78"/>
                <a:gd name="T11" fmla="*/ 94 h 104"/>
                <a:gd name="T12" fmla="*/ 26 w 78"/>
                <a:gd name="T13" fmla="*/ 87 h 104"/>
                <a:gd name="T14" fmla="*/ 20 w 78"/>
                <a:gd name="T15" fmla="*/ 62 h 104"/>
                <a:gd name="T16" fmla="*/ 27 w 78"/>
                <a:gd name="T17" fmla="*/ 38 h 104"/>
                <a:gd name="T18" fmla="*/ 32 w 78"/>
                <a:gd name="T19" fmla="*/ 40 h 104"/>
                <a:gd name="T20" fmla="*/ 38 w 78"/>
                <a:gd name="T21" fmla="*/ 54 h 104"/>
                <a:gd name="T22" fmla="*/ 35 w 78"/>
                <a:gd name="T23" fmla="*/ 56 h 104"/>
                <a:gd name="T24" fmla="*/ 28 w 78"/>
                <a:gd name="T25" fmla="*/ 56 h 104"/>
                <a:gd name="T26" fmla="*/ 26 w 78"/>
                <a:gd name="T27" fmla="*/ 63 h 104"/>
                <a:gd name="T28" fmla="*/ 34 w 78"/>
                <a:gd name="T29" fmla="*/ 65 h 104"/>
                <a:gd name="T30" fmla="*/ 38 w 78"/>
                <a:gd name="T31" fmla="*/ 65 h 104"/>
                <a:gd name="T32" fmla="*/ 37 w 78"/>
                <a:gd name="T33" fmla="*/ 74 h 104"/>
                <a:gd name="T34" fmla="*/ 37 w 78"/>
                <a:gd name="T35" fmla="*/ 80 h 104"/>
                <a:gd name="T36" fmla="*/ 45 w 78"/>
                <a:gd name="T37" fmla="*/ 80 h 104"/>
                <a:gd name="T38" fmla="*/ 45 w 78"/>
                <a:gd name="T39" fmla="*/ 68 h 104"/>
                <a:gd name="T40" fmla="*/ 49 w 78"/>
                <a:gd name="T41" fmla="*/ 57 h 104"/>
                <a:gd name="T42" fmla="*/ 58 w 78"/>
                <a:gd name="T43" fmla="*/ 55 h 104"/>
                <a:gd name="T44" fmla="*/ 66 w 78"/>
                <a:gd name="T45" fmla="*/ 42 h 104"/>
                <a:gd name="T46" fmla="*/ 71 w 78"/>
                <a:gd name="T47" fmla="*/ 17 h 104"/>
                <a:gd name="T48" fmla="*/ 73 w 78"/>
                <a:gd name="T49" fmla="*/ 7 h 104"/>
                <a:gd name="T50" fmla="*/ 38 w 78"/>
                <a:gd name="T51" fmla="*/ 8 h 104"/>
                <a:gd name="T52" fmla="*/ 16 w 78"/>
                <a:gd name="T53" fmla="*/ 40 h 104"/>
                <a:gd name="T54" fmla="*/ 12 w 78"/>
                <a:gd name="T55" fmla="*/ 69 h 104"/>
                <a:gd name="T56" fmla="*/ 13 w 78"/>
                <a:gd name="T57" fmla="*/ 80 h 104"/>
                <a:gd name="T58" fmla="*/ 13 w 78"/>
                <a:gd name="T59" fmla="*/ 80 h 104"/>
                <a:gd name="T60" fmla="*/ 44 w 78"/>
                <a:gd name="T61" fmla="*/ 54 h 104"/>
                <a:gd name="T62" fmla="*/ 42 w 78"/>
                <a:gd name="T63" fmla="*/ 56 h 104"/>
                <a:gd name="T64" fmla="*/ 42 w 78"/>
                <a:gd name="T65" fmla="*/ 39 h 104"/>
                <a:gd name="T66" fmla="*/ 35 w 78"/>
                <a:gd name="T67" fmla="*/ 35 h 104"/>
                <a:gd name="T68" fmla="*/ 29 w 78"/>
                <a:gd name="T69" fmla="*/ 35 h 104"/>
                <a:gd name="T70" fmla="*/ 36 w 78"/>
                <a:gd name="T71" fmla="*/ 23 h 104"/>
                <a:gd name="T72" fmla="*/ 54 w 78"/>
                <a:gd name="T73" fmla="*/ 11 h 104"/>
                <a:gd name="T74" fmla="*/ 55 w 78"/>
                <a:gd name="T75" fmla="*/ 28 h 104"/>
                <a:gd name="T76" fmla="*/ 54 w 78"/>
                <a:gd name="T77" fmla="*/ 45 h 104"/>
                <a:gd name="T78" fmla="*/ 48 w 78"/>
                <a:gd name="T79" fmla="*/ 48 h 104"/>
                <a:gd name="T80" fmla="*/ 44 w 78"/>
                <a:gd name="T81" fmla="*/ 5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" h="104">
                  <a:moveTo>
                    <a:pt x="13" y="80"/>
                  </a:moveTo>
                  <a:cubicBezTo>
                    <a:pt x="12" y="81"/>
                    <a:pt x="9" y="79"/>
                    <a:pt x="6" y="80"/>
                  </a:cubicBezTo>
                  <a:cubicBezTo>
                    <a:pt x="3" y="82"/>
                    <a:pt x="2" y="84"/>
                    <a:pt x="1" y="85"/>
                  </a:cubicBezTo>
                  <a:cubicBezTo>
                    <a:pt x="0" y="87"/>
                    <a:pt x="1" y="92"/>
                    <a:pt x="7" y="96"/>
                  </a:cubicBezTo>
                  <a:cubicBezTo>
                    <a:pt x="12" y="100"/>
                    <a:pt x="32" y="104"/>
                    <a:pt x="36" y="103"/>
                  </a:cubicBezTo>
                  <a:cubicBezTo>
                    <a:pt x="40" y="102"/>
                    <a:pt x="43" y="94"/>
                    <a:pt x="40" y="94"/>
                  </a:cubicBezTo>
                  <a:cubicBezTo>
                    <a:pt x="36" y="93"/>
                    <a:pt x="28" y="91"/>
                    <a:pt x="26" y="87"/>
                  </a:cubicBezTo>
                  <a:cubicBezTo>
                    <a:pt x="23" y="83"/>
                    <a:pt x="19" y="76"/>
                    <a:pt x="20" y="62"/>
                  </a:cubicBezTo>
                  <a:cubicBezTo>
                    <a:pt x="20" y="48"/>
                    <a:pt x="25" y="40"/>
                    <a:pt x="27" y="38"/>
                  </a:cubicBezTo>
                  <a:cubicBezTo>
                    <a:pt x="29" y="37"/>
                    <a:pt x="32" y="39"/>
                    <a:pt x="32" y="40"/>
                  </a:cubicBezTo>
                  <a:cubicBezTo>
                    <a:pt x="33" y="41"/>
                    <a:pt x="37" y="53"/>
                    <a:pt x="38" y="54"/>
                  </a:cubicBezTo>
                  <a:cubicBezTo>
                    <a:pt x="38" y="54"/>
                    <a:pt x="38" y="58"/>
                    <a:pt x="35" y="56"/>
                  </a:cubicBezTo>
                  <a:cubicBezTo>
                    <a:pt x="33" y="55"/>
                    <a:pt x="30" y="54"/>
                    <a:pt x="28" y="56"/>
                  </a:cubicBezTo>
                  <a:cubicBezTo>
                    <a:pt x="25" y="57"/>
                    <a:pt x="23" y="60"/>
                    <a:pt x="26" y="63"/>
                  </a:cubicBezTo>
                  <a:cubicBezTo>
                    <a:pt x="29" y="66"/>
                    <a:pt x="32" y="65"/>
                    <a:pt x="34" y="65"/>
                  </a:cubicBezTo>
                  <a:cubicBezTo>
                    <a:pt x="35" y="64"/>
                    <a:pt x="39" y="63"/>
                    <a:pt x="38" y="65"/>
                  </a:cubicBezTo>
                  <a:cubicBezTo>
                    <a:pt x="37" y="67"/>
                    <a:pt x="37" y="74"/>
                    <a:pt x="37" y="74"/>
                  </a:cubicBezTo>
                  <a:cubicBezTo>
                    <a:pt x="37" y="74"/>
                    <a:pt x="34" y="78"/>
                    <a:pt x="37" y="80"/>
                  </a:cubicBezTo>
                  <a:cubicBezTo>
                    <a:pt x="40" y="82"/>
                    <a:pt x="45" y="82"/>
                    <a:pt x="45" y="80"/>
                  </a:cubicBezTo>
                  <a:cubicBezTo>
                    <a:pt x="45" y="78"/>
                    <a:pt x="45" y="72"/>
                    <a:pt x="45" y="68"/>
                  </a:cubicBezTo>
                  <a:cubicBezTo>
                    <a:pt x="46" y="65"/>
                    <a:pt x="47" y="59"/>
                    <a:pt x="49" y="57"/>
                  </a:cubicBezTo>
                  <a:cubicBezTo>
                    <a:pt x="52" y="56"/>
                    <a:pt x="54" y="57"/>
                    <a:pt x="58" y="55"/>
                  </a:cubicBezTo>
                  <a:cubicBezTo>
                    <a:pt x="61" y="52"/>
                    <a:pt x="66" y="46"/>
                    <a:pt x="66" y="42"/>
                  </a:cubicBezTo>
                  <a:cubicBezTo>
                    <a:pt x="66" y="39"/>
                    <a:pt x="69" y="20"/>
                    <a:pt x="71" y="17"/>
                  </a:cubicBezTo>
                  <a:cubicBezTo>
                    <a:pt x="73" y="14"/>
                    <a:pt x="78" y="12"/>
                    <a:pt x="73" y="7"/>
                  </a:cubicBezTo>
                  <a:cubicBezTo>
                    <a:pt x="68" y="2"/>
                    <a:pt x="48" y="0"/>
                    <a:pt x="38" y="8"/>
                  </a:cubicBezTo>
                  <a:cubicBezTo>
                    <a:pt x="29" y="15"/>
                    <a:pt x="21" y="26"/>
                    <a:pt x="16" y="40"/>
                  </a:cubicBezTo>
                  <a:cubicBezTo>
                    <a:pt x="11" y="54"/>
                    <a:pt x="10" y="62"/>
                    <a:pt x="12" y="69"/>
                  </a:cubicBezTo>
                  <a:cubicBezTo>
                    <a:pt x="14" y="77"/>
                    <a:pt x="15" y="79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lose/>
                  <a:moveTo>
                    <a:pt x="44" y="54"/>
                  </a:moveTo>
                  <a:cubicBezTo>
                    <a:pt x="44" y="54"/>
                    <a:pt x="43" y="54"/>
                    <a:pt x="42" y="56"/>
                  </a:cubicBezTo>
                  <a:cubicBezTo>
                    <a:pt x="42" y="57"/>
                    <a:pt x="42" y="44"/>
                    <a:pt x="42" y="39"/>
                  </a:cubicBezTo>
                  <a:cubicBezTo>
                    <a:pt x="42" y="34"/>
                    <a:pt x="38" y="34"/>
                    <a:pt x="35" y="35"/>
                  </a:cubicBezTo>
                  <a:cubicBezTo>
                    <a:pt x="31" y="35"/>
                    <a:pt x="31" y="35"/>
                    <a:pt x="29" y="35"/>
                  </a:cubicBezTo>
                  <a:cubicBezTo>
                    <a:pt x="31" y="31"/>
                    <a:pt x="33" y="28"/>
                    <a:pt x="36" y="23"/>
                  </a:cubicBezTo>
                  <a:cubicBezTo>
                    <a:pt x="40" y="17"/>
                    <a:pt x="46" y="11"/>
                    <a:pt x="54" y="11"/>
                  </a:cubicBezTo>
                  <a:cubicBezTo>
                    <a:pt x="58" y="10"/>
                    <a:pt x="56" y="24"/>
                    <a:pt x="55" y="28"/>
                  </a:cubicBezTo>
                  <a:cubicBezTo>
                    <a:pt x="55" y="31"/>
                    <a:pt x="55" y="43"/>
                    <a:pt x="54" y="45"/>
                  </a:cubicBezTo>
                  <a:cubicBezTo>
                    <a:pt x="54" y="48"/>
                    <a:pt x="52" y="47"/>
                    <a:pt x="48" y="48"/>
                  </a:cubicBezTo>
                  <a:cubicBezTo>
                    <a:pt x="45" y="49"/>
                    <a:pt x="44" y="54"/>
                    <a:pt x="4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ṧḻíḓé">
              <a:extLst>
                <a:ext uri="{FF2B5EF4-FFF2-40B4-BE49-F238E27FC236}">
                  <a16:creationId xmlns="" xmlns:a16="http://schemas.microsoft.com/office/drawing/2014/main" id="{7DDE52DB-A8A2-418C-A706-0A8117F95E44}"/>
                </a:ext>
              </a:extLst>
            </p:cNvPr>
            <p:cNvSpPr/>
            <p:nvPr/>
          </p:nvSpPr>
          <p:spPr bwMode="auto">
            <a:xfrm>
              <a:off x="2540001" y="2389188"/>
              <a:ext cx="98425" cy="225425"/>
            </a:xfrm>
            <a:custGeom>
              <a:avLst/>
              <a:gdLst>
                <a:gd name="T0" fmla="*/ 4 w 30"/>
                <a:gd name="T1" fmla="*/ 2 h 68"/>
                <a:gd name="T2" fmla="*/ 2 w 30"/>
                <a:gd name="T3" fmla="*/ 10 h 68"/>
                <a:gd name="T4" fmla="*/ 10 w 30"/>
                <a:gd name="T5" fmla="*/ 22 h 68"/>
                <a:gd name="T6" fmla="*/ 19 w 30"/>
                <a:gd name="T7" fmla="*/ 50 h 68"/>
                <a:gd name="T8" fmla="*/ 20 w 30"/>
                <a:gd name="T9" fmla="*/ 60 h 68"/>
                <a:gd name="T10" fmla="*/ 25 w 30"/>
                <a:gd name="T11" fmla="*/ 67 h 68"/>
                <a:gd name="T12" fmla="*/ 27 w 30"/>
                <a:gd name="T13" fmla="*/ 58 h 68"/>
                <a:gd name="T14" fmla="*/ 19 w 30"/>
                <a:gd name="T15" fmla="*/ 30 h 68"/>
                <a:gd name="T16" fmla="*/ 14 w 30"/>
                <a:gd name="T17" fmla="*/ 15 h 68"/>
                <a:gd name="T18" fmla="*/ 11 w 30"/>
                <a:gd name="T19" fmla="*/ 6 h 68"/>
                <a:gd name="T20" fmla="*/ 4 w 30"/>
                <a:gd name="T21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8">
                  <a:moveTo>
                    <a:pt x="4" y="2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4"/>
                    <a:pt x="8" y="13"/>
                    <a:pt x="10" y="22"/>
                  </a:cubicBezTo>
                  <a:cubicBezTo>
                    <a:pt x="13" y="30"/>
                    <a:pt x="18" y="47"/>
                    <a:pt x="19" y="50"/>
                  </a:cubicBezTo>
                  <a:cubicBezTo>
                    <a:pt x="20" y="53"/>
                    <a:pt x="20" y="58"/>
                    <a:pt x="20" y="60"/>
                  </a:cubicBezTo>
                  <a:cubicBezTo>
                    <a:pt x="20" y="62"/>
                    <a:pt x="21" y="68"/>
                    <a:pt x="25" y="67"/>
                  </a:cubicBezTo>
                  <a:cubicBezTo>
                    <a:pt x="30" y="66"/>
                    <a:pt x="28" y="61"/>
                    <a:pt x="27" y="58"/>
                  </a:cubicBezTo>
                  <a:cubicBezTo>
                    <a:pt x="27" y="55"/>
                    <a:pt x="21" y="33"/>
                    <a:pt x="19" y="30"/>
                  </a:cubicBezTo>
                  <a:cubicBezTo>
                    <a:pt x="18" y="27"/>
                    <a:pt x="15" y="18"/>
                    <a:pt x="14" y="15"/>
                  </a:cubicBezTo>
                  <a:cubicBezTo>
                    <a:pt x="14" y="12"/>
                    <a:pt x="14" y="9"/>
                    <a:pt x="11" y="6"/>
                  </a:cubicBezTo>
                  <a:cubicBezTo>
                    <a:pt x="9" y="4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śḷïḓê">
              <a:extLst>
                <a:ext uri="{FF2B5EF4-FFF2-40B4-BE49-F238E27FC236}">
                  <a16:creationId xmlns="" xmlns:a16="http://schemas.microsoft.com/office/drawing/2014/main" id="{049B4209-EC5A-48B2-A77F-DD3F04ED348F}"/>
                </a:ext>
              </a:extLst>
            </p:cNvPr>
            <p:cNvSpPr/>
            <p:nvPr/>
          </p:nvSpPr>
          <p:spPr bwMode="auto">
            <a:xfrm>
              <a:off x="2608263" y="2376488"/>
              <a:ext cx="69850" cy="128588"/>
            </a:xfrm>
            <a:custGeom>
              <a:avLst/>
              <a:gdLst>
                <a:gd name="T0" fmla="*/ 4 w 21"/>
                <a:gd name="T1" fmla="*/ 1 h 39"/>
                <a:gd name="T2" fmla="*/ 0 w 21"/>
                <a:gd name="T3" fmla="*/ 5 h 39"/>
                <a:gd name="T4" fmla="*/ 4 w 21"/>
                <a:gd name="T5" fmla="*/ 13 h 39"/>
                <a:gd name="T6" fmla="*/ 9 w 21"/>
                <a:gd name="T7" fmla="*/ 19 h 39"/>
                <a:gd name="T8" fmla="*/ 17 w 21"/>
                <a:gd name="T9" fmla="*/ 38 h 39"/>
                <a:gd name="T10" fmla="*/ 21 w 21"/>
                <a:gd name="T11" fmla="*/ 32 h 39"/>
                <a:gd name="T12" fmla="*/ 19 w 21"/>
                <a:gd name="T13" fmla="*/ 21 h 39"/>
                <a:gd name="T14" fmla="*/ 16 w 21"/>
                <a:gd name="T15" fmla="*/ 14 h 39"/>
                <a:gd name="T16" fmla="*/ 11 w 21"/>
                <a:gd name="T17" fmla="*/ 3 h 39"/>
                <a:gd name="T18" fmla="*/ 4 w 21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9">
                  <a:moveTo>
                    <a:pt x="4" y="1"/>
                  </a:moveTo>
                  <a:cubicBezTo>
                    <a:pt x="2" y="2"/>
                    <a:pt x="0" y="2"/>
                    <a:pt x="0" y="5"/>
                  </a:cubicBezTo>
                  <a:cubicBezTo>
                    <a:pt x="0" y="8"/>
                    <a:pt x="3" y="11"/>
                    <a:pt x="4" y="13"/>
                  </a:cubicBezTo>
                  <a:cubicBezTo>
                    <a:pt x="6" y="15"/>
                    <a:pt x="8" y="17"/>
                    <a:pt x="9" y="19"/>
                  </a:cubicBezTo>
                  <a:cubicBezTo>
                    <a:pt x="9" y="22"/>
                    <a:pt x="15" y="37"/>
                    <a:pt x="17" y="38"/>
                  </a:cubicBezTo>
                  <a:cubicBezTo>
                    <a:pt x="19" y="39"/>
                    <a:pt x="21" y="36"/>
                    <a:pt x="21" y="32"/>
                  </a:cubicBezTo>
                  <a:cubicBezTo>
                    <a:pt x="21" y="28"/>
                    <a:pt x="20" y="23"/>
                    <a:pt x="19" y="21"/>
                  </a:cubicBezTo>
                  <a:cubicBezTo>
                    <a:pt x="17" y="20"/>
                    <a:pt x="16" y="17"/>
                    <a:pt x="16" y="14"/>
                  </a:cubicBezTo>
                  <a:cubicBezTo>
                    <a:pt x="16" y="10"/>
                    <a:pt x="13" y="6"/>
                    <a:pt x="11" y="3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ṧļîḓè">
              <a:extLst>
                <a:ext uri="{FF2B5EF4-FFF2-40B4-BE49-F238E27FC236}">
                  <a16:creationId xmlns="" xmlns:a16="http://schemas.microsoft.com/office/drawing/2014/main" id="{6A405011-B0A1-4DE4-9205-13C879A5AE1D}"/>
                </a:ext>
              </a:extLst>
            </p:cNvPr>
            <p:cNvSpPr/>
            <p:nvPr/>
          </p:nvSpPr>
          <p:spPr bwMode="auto">
            <a:xfrm>
              <a:off x="2644776" y="2263775"/>
              <a:ext cx="155575" cy="300038"/>
            </a:xfrm>
            <a:custGeom>
              <a:avLst/>
              <a:gdLst>
                <a:gd name="T0" fmla="*/ 7 w 47"/>
                <a:gd name="T1" fmla="*/ 0 h 91"/>
                <a:gd name="T2" fmla="*/ 1 w 47"/>
                <a:gd name="T3" fmla="*/ 3 h 91"/>
                <a:gd name="T4" fmla="*/ 4 w 47"/>
                <a:gd name="T5" fmla="*/ 10 h 91"/>
                <a:gd name="T6" fmla="*/ 8 w 47"/>
                <a:gd name="T7" fmla="*/ 18 h 91"/>
                <a:gd name="T8" fmla="*/ 20 w 47"/>
                <a:gd name="T9" fmla="*/ 45 h 91"/>
                <a:gd name="T10" fmla="*/ 29 w 47"/>
                <a:gd name="T11" fmla="*/ 67 h 91"/>
                <a:gd name="T12" fmla="*/ 41 w 47"/>
                <a:gd name="T13" fmla="*/ 89 h 91"/>
                <a:gd name="T14" fmla="*/ 44 w 47"/>
                <a:gd name="T15" fmla="*/ 81 h 91"/>
                <a:gd name="T16" fmla="*/ 38 w 47"/>
                <a:gd name="T17" fmla="*/ 73 h 91"/>
                <a:gd name="T18" fmla="*/ 20 w 47"/>
                <a:gd name="T19" fmla="*/ 32 h 91"/>
                <a:gd name="T20" fmla="*/ 16 w 47"/>
                <a:gd name="T21" fmla="*/ 16 h 91"/>
                <a:gd name="T22" fmla="*/ 16 w 47"/>
                <a:gd name="T23" fmla="*/ 5 h 91"/>
                <a:gd name="T24" fmla="*/ 7 w 47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91">
                  <a:moveTo>
                    <a:pt x="7" y="0"/>
                  </a:move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8"/>
                    <a:pt x="4" y="10"/>
                  </a:cubicBezTo>
                  <a:cubicBezTo>
                    <a:pt x="6" y="13"/>
                    <a:pt x="8" y="16"/>
                    <a:pt x="8" y="18"/>
                  </a:cubicBezTo>
                  <a:cubicBezTo>
                    <a:pt x="9" y="20"/>
                    <a:pt x="18" y="40"/>
                    <a:pt x="20" y="45"/>
                  </a:cubicBezTo>
                  <a:cubicBezTo>
                    <a:pt x="22" y="50"/>
                    <a:pt x="26" y="61"/>
                    <a:pt x="29" y="67"/>
                  </a:cubicBezTo>
                  <a:cubicBezTo>
                    <a:pt x="32" y="74"/>
                    <a:pt x="37" y="86"/>
                    <a:pt x="41" y="89"/>
                  </a:cubicBezTo>
                  <a:cubicBezTo>
                    <a:pt x="45" y="91"/>
                    <a:pt x="47" y="84"/>
                    <a:pt x="44" y="81"/>
                  </a:cubicBezTo>
                  <a:cubicBezTo>
                    <a:pt x="42" y="78"/>
                    <a:pt x="42" y="79"/>
                    <a:pt x="38" y="73"/>
                  </a:cubicBezTo>
                  <a:cubicBezTo>
                    <a:pt x="35" y="67"/>
                    <a:pt x="21" y="34"/>
                    <a:pt x="20" y="32"/>
                  </a:cubicBezTo>
                  <a:cubicBezTo>
                    <a:pt x="19" y="29"/>
                    <a:pt x="16" y="19"/>
                    <a:pt x="16" y="16"/>
                  </a:cubicBezTo>
                  <a:cubicBezTo>
                    <a:pt x="16" y="12"/>
                    <a:pt x="18" y="8"/>
                    <a:pt x="16" y="5"/>
                  </a:cubicBezTo>
                  <a:cubicBezTo>
                    <a:pt x="15" y="2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ṣľîḑê">
              <a:extLst>
                <a:ext uri="{FF2B5EF4-FFF2-40B4-BE49-F238E27FC236}">
                  <a16:creationId xmlns="" xmlns:a16="http://schemas.microsoft.com/office/drawing/2014/main" id="{CFDA81B2-3C65-4970-AF33-91A10F18C428}"/>
                </a:ext>
              </a:extLst>
            </p:cNvPr>
            <p:cNvSpPr/>
            <p:nvPr/>
          </p:nvSpPr>
          <p:spPr bwMode="auto">
            <a:xfrm>
              <a:off x="3508376" y="2495550"/>
              <a:ext cx="69850" cy="111125"/>
            </a:xfrm>
            <a:custGeom>
              <a:avLst/>
              <a:gdLst>
                <a:gd name="T0" fmla="*/ 0 w 21"/>
                <a:gd name="T1" fmla="*/ 11 h 34"/>
                <a:gd name="T2" fmla="*/ 12 w 21"/>
                <a:gd name="T3" fmla="*/ 33 h 34"/>
                <a:gd name="T4" fmla="*/ 19 w 21"/>
                <a:gd name="T5" fmla="*/ 21 h 34"/>
                <a:gd name="T6" fmla="*/ 6 w 21"/>
                <a:gd name="T7" fmla="*/ 5 h 34"/>
                <a:gd name="T8" fmla="*/ 0 w 21"/>
                <a:gd name="T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4">
                  <a:moveTo>
                    <a:pt x="0" y="11"/>
                  </a:moveTo>
                  <a:cubicBezTo>
                    <a:pt x="1" y="16"/>
                    <a:pt x="3" y="32"/>
                    <a:pt x="12" y="33"/>
                  </a:cubicBezTo>
                  <a:cubicBezTo>
                    <a:pt x="20" y="34"/>
                    <a:pt x="21" y="24"/>
                    <a:pt x="19" y="21"/>
                  </a:cubicBezTo>
                  <a:cubicBezTo>
                    <a:pt x="17" y="17"/>
                    <a:pt x="6" y="5"/>
                    <a:pt x="6" y="5"/>
                  </a:cubicBezTo>
                  <a:cubicBezTo>
                    <a:pt x="1" y="0"/>
                    <a:pt x="0" y="7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S1îdè">
              <a:extLst>
                <a:ext uri="{FF2B5EF4-FFF2-40B4-BE49-F238E27FC236}">
                  <a16:creationId xmlns="" xmlns:a16="http://schemas.microsoft.com/office/drawing/2014/main" id="{D92915AB-9C9E-448C-A5C7-2F70ED015089}"/>
                </a:ext>
              </a:extLst>
            </p:cNvPr>
            <p:cNvSpPr/>
            <p:nvPr/>
          </p:nvSpPr>
          <p:spPr bwMode="auto">
            <a:xfrm>
              <a:off x="3967163" y="2887663"/>
              <a:ext cx="274638" cy="192088"/>
            </a:xfrm>
            <a:custGeom>
              <a:avLst/>
              <a:gdLst>
                <a:gd name="T0" fmla="*/ 50 w 83"/>
                <a:gd name="T1" fmla="*/ 1 h 58"/>
                <a:gd name="T2" fmla="*/ 47 w 83"/>
                <a:gd name="T3" fmla="*/ 4 h 58"/>
                <a:gd name="T4" fmla="*/ 44 w 83"/>
                <a:gd name="T5" fmla="*/ 8 h 58"/>
                <a:gd name="T6" fmla="*/ 35 w 83"/>
                <a:gd name="T7" fmla="*/ 10 h 58"/>
                <a:gd name="T8" fmla="*/ 29 w 83"/>
                <a:gd name="T9" fmla="*/ 12 h 58"/>
                <a:gd name="T10" fmla="*/ 25 w 83"/>
                <a:gd name="T11" fmla="*/ 16 h 58"/>
                <a:gd name="T12" fmla="*/ 27 w 83"/>
                <a:gd name="T13" fmla="*/ 18 h 58"/>
                <a:gd name="T14" fmla="*/ 29 w 83"/>
                <a:gd name="T15" fmla="*/ 20 h 58"/>
                <a:gd name="T16" fmla="*/ 28 w 83"/>
                <a:gd name="T17" fmla="*/ 23 h 58"/>
                <a:gd name="T18" fmla="*/ 25 w 83"/>
                <a:gd name="T19" fmla="*/ 21 h 58"/>
                <a:gd name="T20" fmla="*/ 12 w 83"/>
                <a:gd name="T21" fmla="*/ 8 h 58"/>
                <a:gd name="T22" fmla="*/ 8 w 83"/>
                <a:gd name="T23" fmla="*/ 3 h 58"/>
                <a:gd name="T24" fmla="*/ 5 w 83"/>
                <a:gd name="T25" fmla="*/ 0 h 58"/>
                <a:gd name="T26" fmla="*/ 0 w 83"/>
                <a:gd name="T27" fmla="*/ 3 h 58"/>
                <a:gd name="T28" fmla="*/ 2 w 83"/>
                <a:gd name="T29" fmla="*/ 10 h 58"/>
                <a:gd name="T30" fmla="*/ 13 w 83"/>
                <a:gd name="T31" fmla="*/ 17 h 58"/>
                <a:gd name="T32" fmla="*/ 25 w 83"/>
                <a:gd name="T33" fmla="*/ 27 h 58"/>
                <a:gd name="T34" fmla="*/ 37 w 83"/>
                <a:gd name="T35" fmla="*/ 42 h 58"/>
                <a:gd name="T36" fmla="*/ 35 w 83"/>
                <a:gd name="T37" fmla="*/ 47 h 58"/>
                <a:gd name="T38" fmla="*/ 30 w 83"/>
                <a:gd name="T39" fmla="*/ 44 h 58"/>
                <a:gd name="T40" fmla="*/ 28 w 83"/>
                <a:gd name="T41" fmla="*/ 44 h 58"/>
                <a:gd name="T42" fmla="*/ 31 w 83"/>
                <a:gd name="T43" fmla="*/ 49 h 58"/>
                <a:gd name="T44" fmla="*/ 36 w 83"/>
                <a:gd name="T45" fmla="*/ 58 h 58"/>
                <a:gd name="T46" fmla="*/ 43 w 83"/>
                <a:gd name="T47" fmla="*/ 48 h 58"/>
                <a:gd name="T48" fmla="*/ 38 w 83"/>
                <a:gd name="T49" fmla="*/ 37 h 58"/>
                <a:gd name="T50" fmla="*/ 40 w 83"/>
                <a:gd name="T51" fmla="*/ 35 h 58"/>
                <a:gd name="T52" fmla="*/ 49 w 83"/>
                <a:gd name="T53" fmla="*/ 38 h 58"/>
                <a:gd name="T54" fmla="*/ 55 w 83"/>
                <a:gd name="T55" fmla="*/ 38 h 58"/>
                <a:gd name="T56" fmla="*/ 59 w 83"/>
                <a:gd name="T57" fmla="*/ 32 h 58"/>
                <a:gd name="T58" fmla="*/ 64 w 83"/>
                <a:gd name="T59" fmla="*/ 33 h 58"/>
                <a:gd name="T60" fmla="*/ 71 w 83"/>
                <a:gd name="T61" fmla="*/ 36 h 58"/>
                <a:gd name="T62" fmla="*/ 72 w 83"/>
                <a:gd name="T63" fmla="*/ 30 h 58"/>
                <a:gd name="T64" fmla="*/ 76 w 83"/>
                <a:gd name="T65" fmla="*/ 29 h 58"/>
                <a:gd name="T66" fmla="*/ 79 w 83"/>
                <a:gd name="T67" fmla="*/ 31 h 58"/>
                <a:gd name="T68" fmla="*/ 82 w 83"/>
                <a:gd name="T69" fmla="*/ 27 h 58"/>
                <a:gd name="T70" fmla="*/ 81 w 83"/>
                <a:gd name="T71" fmla="*/ 22 h 58"/>
                <a:gd name="T72" fmla="*/ 75 w 83"/>
                <a:gd name="T73" fmla="*/ 24 h 58"/>
                <a:gd name="T74" fmla="*/ 71 w 83"/>
                <a:gd name="T75" fmla="*/ 26 h 58"/>
                <a:gd name="T76" fmla="*/ 69 w 83"/>
                <a:gd name="T77" fmla="*/ 27 h 58"/>
                <a:gd name="T78" fmla="*/ 65 w 83"/>
                <a:gd name="T79" fmla="*/ 26 h 58"/>
                <a:gd name="T80" fmla="*/ 61 w 83"/>
                <a:gd name="T81" fmla="*/ 23 h 58"/>
                <a:gd name="T82" fmla="*/ 56 w 83"/>
                <a:gd name="T83" fmla="*/ 25 h 58"/>
                <a:gd name="T84" fmla="*/ 54 w 83"/>
                <a:gd name="T85" fmla="*/ 28 h 58"/>
                <a:gd name="T86" fmla="*/ 42 w 83"/>
                <a:gd name="T87" fmla="*/ 28 h 58"/>
                <a:gd name="T88" fmla="*/ 41 w 83"/>
                <a:gd name="T89" fmla="*/ 31 h 58"/>
                <a:gd name="T90" fmla="*/ 36 w 83"/>
                <a:gd name="T91" fmla="*/ 32 h 58"/>
                <a:gd name="T92" fmla="*/ 32 w 83"/>
                <a:gd name="T93" fmla="*/ 28 h 58"/>
                <a:gd name="T94" fmla="*/ 34 w 83"/>
                <a:gd name="T95" fmla="*/ 25 h 58"/>
                <a:gd name="T96" fmla="*/ 43 w 83"/>
                <a:gd name="T97" fmla="*/ 24 h 58"/>
                <a:gd name="T98" fmla="*/ 46 w 83"/>
                <a:gd name="T99" fmla="*/ 23 h 58"/>
                <a:gd name="T100" fmla="*/ 47 w 83"/>
                <a:gd name="T101" fmla="*/ 20 h 58"/>
                <a:gd name="T102" fmla="*/ 47 w 83"/>
                <a:gd name="T103" fmla="*/ 18 h 58"/>
                <a:gd name="T104" fmla="*/ 63 w 83"/>
                <a:gd name="T105" fmla="*/ 17 h 58"/>
                <a:gd name="T106" fmla="*/ 68 w 83"/>
                <a:gd name="T107" fmla="*/ 13 h 58"/>
                <a:gd name="T108" fmla="*/ 63 w 83"/>
                <a:gd name="T109" fmla="*/ 8 h 58"/>
                <a:gd name="T110" fmla="*/ 58 w 83"/>
                <a:gd name="T111" fmla="*/ 13 h 58"/>
                <a:gd name="T112" fmla="*/ 49 w 83"/>
                <a:gd name="T113" fmla="*/ 16 h 58"/>
                <a:gd name="T114" fmla="*/ 42 w 83"/>
                <a:gd name="T115" fmla="*/ 17 h 58"/>
                <a:gd name="T116" fmla="*/ 40 w 83"/>
                <a:gd name="T117" fmla="*/ 13 h 58"/>
                <a:gd name="T118" fmla="*/ 51 w 83"/>
                <a:gd name="T119" fmla="*/ 10 h 58"/>
                <a:gd name="T120" fmla="*/ 54 w 83"/>
                <a:gd name="T121" fmla="*/ 2 h 58"/>
                <a:gd name="T122" fmla="*/ 50 w 83"/>
                <a:gd name="T12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" h="58">
                  <a:moveTo>
                    <a:pt x="50" y="1"/>
                  </a:moveTo>
                  <a:cubicBezTo>
                    <a:pt x="50" y="1"/>
                    <a:pt x="48" y="3"/>
                    <a:pt x="47" y="4"/>
                  </a:cubicBezTo>
                  <a:cubicBezTo>
                    <a:pt x="47" y="5"/>
                    <a:pt x="45" y="8"/>
                    <a:pt x="44" y="8"/>
                  </a:cubicBezTo>
                  <a:cubicBezTo>
                    <a:pt x="43" y="8"/>
                    <a:pt x="37" y="10"/>
                    <a:pt x="35" y="10"/>
                  </a:cubicBezTo>
                  <a:cubicBezTo>
                    <a:pt x="34" y="10"/>
                    <a:pt x="29" y="11"/>
                    <a:pt x="29" y="12"/>
                  </a:cubicBezTo>
                  <a:cubicBezTo>
                    <a:pt x="28" y="14"/>
                    <a:pt x="25" y="16"/>
                    <a:pt x="25" y="16"/>
                  </a:cubicBezTo>
                  <a:cubicBezTo>
                    <a:pt x="25" y="16"/>
                    <a:pt x="25" y="18"/>
                    <a:pt x="27" y="18"/>
                  </a:cubicBezTo>
                  <a:cubicBezTo>
                    <a:pt x="29" y="18"/>
                    <a:pt x="29" y="20"/>
                    <a:pt x="29" y="20"/>
                  </a:cubicBezTo>
                  <a:cubicBezTo>
                    <a:pt x="29" y="20"/>
                    <a:pt x="29" y="24"/>
                    <a:pt x="28" y="23"/>
                  </a:cubicBezTo>
                  <a:cubicBezTo>
                    <a:pt x="27" y="22"/>
                    <a:pt x="27" y="23"/>
                    <a:pt x="25" y="21"/>
                  </a:cubicBezTo>
                  <a:cubicBezTo>
                    <a:pt x="24" y="20"/>
                    <a:pt x="12" y="8"/>
                    <a:pt x="12" y="8"/>
                  </a:cubicBezTo>
                  <a:cubicBezTo>
                    <a:pt x="12" y="8"/>
                    <a:pt x="9" y="4"/>
                    <a:pt x="8" y="3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5" y="13"/>
                    <a:pt x="10" y="15"/>
                    <a:pt x="13" y="17"/>
                  </a:cubicBezTo>
                  <a:cubicBezTo>
                    <a:pt x="18" y="20"/>
                    <a:pt x="22" y="24"/>
                    <a:pt x="25" y="27"/>
                  </a:cubicBezTo>
                  <a:cubicBezTo>
                    <a:pt x="28" y="31"/>
                    <a:pt x="35" y="38"/>
                    <a:pt x="37" y="42"/>
                  </a:cubicBezTo>
                  <a:cubicBezTo>
                    <a:pt x="38" y="46"/>
                    <a:pt x="37" y="47"/>
                    <a:pt x="35" y="47"/>
                  </a:cubicBezTo>
                  <a:cubicBezTo>
                    <a:pt x="34" y="47"/>
                    <a:pt x="31" y="45"/>
                    <a:pt x="30" y="44"/>
                  </a:cubicBezTo>
                  <a:cubicBezTo>
                    <a:pt x="29" y="43"/>
                    <a:pt x="28" y="44"/>
                    <a:pt x="28" y="44"/>
                  </a:cubicBezTo>
                  <a:cubicBezTo>
                    <a:pt x="28" y="44"/>
                    <a:pt x="28" y="45"/>
                    <a:pt x="31" y="49"/>
                  </a:cubicBezTo>
                  <a:cubicBezTo>
                    <a:pt x="33" y="52"/>
                    <a:pt x="34" y="57"/>
                    <a:pt x="36" y="58"/>
                  </a:cubicBezTo>
                  <a:cubicBezTo>
                    <a:pt x="37" y="58"/>
                    <a:pt x="45" y="53"/>
                    <a:pt x="43" y="48"/>
                  </a:cubicBezTo>
                  <a:cubicBezTo>
                    <a:pt x="42" y="43"/>
                    <a:pt x="39" y="38"/>
                    <a:pt x="38" y="37"/>
                  </a:cubicBezTo>
                  <a:cubicBezTo>
                    <a:pt x="37" y="36"/>
                    <a:pt x="38" y="34"/>
                    <a:pt x="40" y="35"/>
                  </a:cubicBezTo>
                  <a:cubicBezTo>
                    <a:pt x="42" y="36"/>
                    <a:pt x="45" y="38"/>
                    <a:pt x="49" y="38"/>
                  </a:cubicBezTo>
                  <a:cubicBezTo>
                    <a:pt x="53" y="38"/>
                    <a:pt x="54" y="39"/>
                    <a:pt x="55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0" y="31"/>
                    <a:pt x="62" y="31"/>
                    <a:pt x="64" y="33"/>
                  </a:cubicBezTo>
                  <a:cubicBezTo>
                    <a:pt x="66" y="36"/>
                    <a:pt x="69" y="38"/>
                    <a:pt x="71" y="36"/>
                  </a:cubicBezTo>
                  <a:cubicBezTo>
                    <a:pt x="72" y="33"/>
                    <a:pt x="70" y="30"/>
                    <a:pt x="72" y="30"/>
                  </a:cubicBezTo>
                  <a:cubicBezTo>
                    <a:pt x="74" y="29"/>
                    <a:pt x="75" y="27"/>
                    <a:pt x="76" y="29"/>
                  </a:cubicBezTo>
                  <a:cubicBezTo>
                    <a:pt x="77" y="30"/>
                    <a:pt x="78" y="32"/>
                    <a:pt x="79" y="31"/>
                  </a:cubicBezTo>
                  <a:cubicBezTo>
                    <a:pt x="79" y="30"/>
                    <a:pt x="81" y="29"/>
                    <a:pt x="82" y="27"/>
                  </a:cubicBezTo>
                  <a:cubicBezTo>
                    <a:pt x="83" y="25"/>
                    <a:pt x="82" y="22"/>
                    <a:pt x="81" y="22"/>
                  </a:cubicBezTo>
                  <a:cubicBezTo>
                    <a:pt x="79" y="23"/>
                    <a:pt x="76" y="23"/>
                    <a:pt x="75" y="24"/>
                  </a:cubicBezTo>
                  <a:cubicBezTo>
                    <a:pt x="74" y="24"/>
                    <a:pt x="72" y="24"/>
                    <a:pt x="71" y="26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8" y="27"/>
                    <a:pt x="66" y="28"/>
                    <a:pt x="65" y="26"/>
                  </a:cubicBezTo>
                  <a:cubicBezTo>
                    <a:pt x="63" y="25"/>
                    <a:pt x="63" y="23"/>
                    <a:pt x="61" y="23"/>
                  </a:cubicBezTo>
                  <a:cubicBezTo>
                    <a:pt x="60" y="23"/>
                    <a:pt x="56" y="24"/>
                    <a:pt x="56" y="25"/>
                  </a:cubicBezTo>
                  <a:cubicBezTo>
                    <a:pt x="55" y="26"/>
                    <a:pt x="57" y="28"/>
                    <a:pt x="54" y="28"/>
                  </a:cubicBezTo>
                  <a:cubicBezTo>
                    <a:pt x="51" y="28"/>
                    <a:pt x="43" y="27"/>
                    <a:pt x="42" y="28"/>
                  </a:cubicBezTo>
                  <a:cubicBezTo>
                    <a:pt x="41" y="28"/>
                    <a:pt x="42" y="30"/>
                    <a:pt x="41" y="31"/>
                  </a:cubicBezTo>
                  <a:cubicBezTo>
                    <a:pt x="39" y="31"/>
                    <a:pt x="37" y="33"/>
                    <a:pt x="36" y="32"/>
                  </a:cubicBezTo>
                  <a:cubicBezTo>
                    <a:pt x="35" y="31"/>
                    <a:pt x="32" y="28"/>
                    <a:pt x="32" y="28"/>
                  </a:cubicBezTo>
                  <a:cubicBezTo>
                    <a:pt x="32" y="28"/>
                    <a:pt x="30" y="25"/>
                    <a:pt x="34" y="25"/>
                  </a:cubicBezTo>
                  <a:cubicBezTo>
                    <a:pt x="37" y="25"/>
                    <a:pt x="42" y="24"/>
                    <a:pt x="43" y="24"/>
                  </a:cubicBezTo>
                  <a:cubicBezTo>
                    <a:pt x="44" y="24"/>
                    <a:pt x="46" y="24"/>
                    <a:pt x="46" y="23"/>
                  </a:cubicBezTo>
                  <a:cubicBezTo>
                    <a:pt x="45" y="21"/>
                    <a:pt x="48" y="22"/>
                    <a:pt x="47" y="20"/>
                  </a:cubicBezTo>
                  <a:cubicBezTo>
                    <a:pt x="46" y="19"/>
                    <a:pt x="45" y="18"/>
                    <a:pt x="47" y="18"/>
                  </a:cubicBezTo>
                  <a:cubicBezTo>
                    <a:pt x="50" y="17"/>
                    <a:pt x="58" y="18"/>
                    <a:pt x="63" y="17"/>
                  </a:cubicBezTo>
                  <a:cubicBezTo>
                    <a:pt x="67" y="16"/>
                    <a:pt x="67" y="14"/>
                    <a:pt x="68" y="13"/>
                  </a:cubicBezTo>
                  <a:cubicBezTo>
                    <a:pt x="68" y="11"/>
                    <a:pt x="65" y="8"/>
                    <a:pt x="63" y="8"/>
                  </a:cubicBezTo>
                  <a:cubicBezTo>
                    <a:pt x="62" y="9"/>
                    <a:pt x="60" y="12"/>
                    <a:pt x="58" y="13"/>
                  </a:cubicBezTo>
                  <a:cubicBezTo>
                    <a:pt x="56" y="13"/>
                    <a:pt x="49" y="15"/>
                    <a:pt x="49" y="16"/>
                  </a:cubicBezTo>
                  <a:cubicBezTo>
                    <a:pt x="48" y="16"/>
                    <a:pt x="43" y="17"/>
                    <a:pt x="42" y="17"/>
                  </a:cubicBezTo>
                  <a:cubicBezTo>
                    <a:pt x="41" y="17"/>
                    <a:pt x="36" y="13"/>
                    <a:pt x="40" y="13"/>
                  </a:cubicBezTo>
                  <a:cubicBezTo>
                    <a:pt x="44" y="12"/>
                    <a:pt x="49" y="11"/>
                    <a:pt x="51" y="10"/>
                  </a:cubicBezTo>
                  <a:cubicBezTo>
                    <a:pt x="53" y="8"/>
                    <a:pt x="55" y="3"/>
                    <a:pt x="54" y="2"/>
                  </a:cubicBezTo>
                  <a:cubicBezTo>
                    <a:pt x="54" y="1"/>
                    <a:pt x="51" y="0"/>
                    <a:pt x="5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ŝḻiḓe">
              <a:extLst>
                <a:ext uri="{FF2B5EF4-FFF2-40B4-BE49-F238E27FC236}">
                  <a16:creationId xmlns="" xmlns:a16="http://schemas.microsoft.com/office/drawing/2014/main" id="{6A1A910D-2083-421F-82A1-B5B44D260905}"/>
                </a:ext>
              </a:extLst>
            </p:cNvPr>
            <p:cNvSpPr/>
            <p:nvPr/>
          </p:nvSpPr>
          <p:spPr bwMode="auto">
            <a:xfrm>
              <a:off x="3890963" y="2951163"/>
              <a:ext cx="161925" cy="125413"/>
            </a:xfrm>
            <a:custGeom>
              <a:avLst/>
              <a:gdLst>
                <a:gd name="T0" fmla="*/ 36 w 49"/>
                <a:gd name="T1" fmla="*/ 5 h 38"/>
                <a:gd name="T2" fmla="*/ 33 w 49"/>
                <a:gd name="T3" fmla="*/ 9 h 38"/>
                <a:gd name="T4" fmla="*/ 37 w 49"/>
                <a:gd name="T5" fmla="*/ 14 h 38"/>
                <a:gd name="T6" fmla="*/ 30 w 49"/>
                <a:gd name="T7" fmla="*/ 18 h 38"/>
                <a:gd name="T8" fmla="*/ 22 w 49"/>
                <a:gd name="T9" fmla="*/ 9 h 38"/>
                <a:gd name="T10" fmla="*/ 16 w 49"/>
                <a:gd name="T11" fmla="*/ 2 h 38"/>
                <a:gd name="T12" fmla="*/ 13 w 49"/>
                <a:gd name="T13" fmla="*/ 10 h 38"/>
                <a:gd name="T14" fmla="*/ 20 w 49"/>
                <a:gd name="T15" fmla="*/ 16 h 38"/>
                <a:gd name="T16" fmla="*/ 25 w 49"/>
                <a:gd name="T17" fmla="*/ 22 h 38"/>
                <a:gd name="T18" fmla="*/ 21 w 49"/>
                <a:gd name="T19" fmla="*/ 26 h 38"/>
                <a:gd name="T20" fmla="*/ 10 w 49"/>
                <a:gd name="T21" fmla="*/ 26 h 38"/>
                <a:gd name="T22" fmla="*/ 8 w 49"/>
                <a:gd name="T23" fmla="*/ 19 h 38"/>
                <a:gd name="T24" fmla="*/ 6 w 49"/>
                <a:gd name="T25" fmla="*/ 13 h 38"/>
                <a:gd name="T26" fmla="*/ 3 w 49"/>
                <a:gd name="T27" fmla="*/ 18 h 38"/>
                <a:gd name="T28" fmla="*/ 2 w 49"/>
                <a:gd name="T29" fmla="*/ 26 h 38"/>
                <a:gd name="T30" fmla="*/ 14 w 49"/>
                <a:gd name="T31" fmla="*/ 30 h 38"/>
                <a:gd name="T32" fmla="*/ 23 w 49"/>
                <a:gd name="T33" fmla="*/ 29 h 38"/>
                <a:gd name="T34" fmla="*/ 28 w 49"/>
                <a:gd name="T35" fmla="*/ 29 h 38"/>
                <a:gd name="T36" fmla="*/ 32 w 49"/>
                <a:gd name="T37" fmla="*/ 37 h 38"/>
                <a:gd name="T38" fmla="*/ 38 w 49"/>
                <a:gd name="T39" fmla="*/ 33 h 38"/>
                <a:gd name="T40" fmla="*/ 34 w 49"/>
                <a:gd name="T41" fmla="*/ 24 h 38"/>
                <a:gd name="T42" fmla="*/ 35 w 49"/>
                <a:gd name="T43" fmla="*/ 20 h 38"/>
                <a:gd name="T44" fmla="*/ 42 w 49"/>
                <a:gd name="T45" fmla="*/ 22 h 38"/>
                <a:gd name="T46" fmla="*/ 48 w 49"/>
                <a:gd name="T47" fmla="*/ 18 h 38"/>
                <a:gd name="T48" fmla="*/ 41 w 49"/>
                <a:gd name="T49" fmla="*/ 8 h 38"/>
                <a:gd name="T50" fmla="*/ 36 w 49"/>
                <a:gd name="T51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38">
                  <a:moveTo>
                    <a:pt x="36" y="5"/>
                  </a:moveTo>
                  <a:cubicBezTo>
                    <a:pt x="34" y="6"/>
                    <a:pt x="32" y="8"/>
                    <a:pt x="33" y="9"/>
                  </a:cubicBezTo>
                  <a:cubicBezTo>
                    <a:pt x="33" y="11"/>
                    <a:pt x="37" y="12"/>
                    <a:pt x="37" y="14"/>
                  </a:cubicBezTo>
                  <a:cubicBezTo>
                    <a:pt x="38" y="17"/>
                    <a:pt x="32" y="18"/>
                    <a:pt x="30" y="18"/>
                  </a:cubicBezTo>
                  <a:cubicBezTo>
                    <a:pt x="30" y="18"/>
                    <a:pt x="23" y="11"/>
                    <a:pt x="22" y="9"/>
                  </a:cubicBezTo>
                  <a:cubicBezTo>
                    <a:pt x="21" y="8"/>
                    <a:pt x="19" y="0"/>
                    <a:pt x="16" y="2"/>
                  </a:cubicBezTo>
                  <a:cubicBezTo>
                    <a:pt x="14" y="3"/>
                    <a:pt x="12" y="7"/>
                    <a:pt x="13" y="10"/>
                  </a:cubicBezTo>
                  <a:cubicBezTo>
                    <a:pt x="15" y="12"/>
                    <a:pt x="17" y="13"/>
                    <a:pt x="20" y="16"/>
                  </a:cubicBezTo>
                  <a:cubicBezTo>
                    <a:pt x="22" y="18"/>
                    <a:pt x="25" y="21"/>
                    <a:pt x="25" y="22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8" y="27"/>
                    <a:pt x="11" y="27"/>
                    <a:pt x="10" y="26"/>
                  </a:cubicBezTo>
                  <a:cubicBezTo>
                    <a:pt x="9" y="24"/>
                    <a:pt x="8" y="21"/>
                    <a:pt x="8" y="19"/>
                  </a:cubicBezTo>
                  <a:cubicBezTo>
                    <a:pt x="9" y="16"/>
                    <a:pt x="9" y="11"/>
                    <a:pt x="6" y="13"/>
                  </a:cubicBezTo>
                  <a:cubicBezTo>
                    <a:pt x="4" y="14"/>
                    <a:pt x="5" y="16"/>
                    <a:pt x="3" y="18"/>
                  </a:cubicBezTo>
                  <a:cubicBezTo>
                    <a:pt x="1" y="19"/>
                    <a:pt x="0" y="24"/>
                    <a:pt x="2" y="26"/>
                  </a:cubicBezTo>
                  <a:cubicBezTo>
                    <a:pt x="4" y="28"/>
                    <a:pt x="8" y="30"/>
                    <a:pt x="14" y="30"/>
                  </a:cubicBezTo>
                  <a:cubicBezTo>
                    <a:pt x="19" y="30"/>
                    <a:pt x="22" y="29"/>
                    <a:pt x="23" y="29"/>
                  </a:cubicBezTo>
                  <a:cubicBezTo>
                    <a:pt x="25" y="29"/>
                    <a:pt x="28" y="27"/>
                    <a:pt x="28" y="29"/>
                  </a:cubicBezTo>
                  <a:cubicBezTo>
                    <a:pt x="28" y="30"/>
                    <a:pt x="29" y="38"/>
                    <a:pt x="32" y="37"/>
                  </a:cubicBezTo>
                  <a:cubicBezTo>
                    <a:pt x="35" y="37"/>
                    <a:pt x="39" y="35"/>
                    <a:pt x="38" y="33"/>
                  </a:cubicBezTo>
                  <a:cubicBezTo>
                    <a:pt x="38" y="30"/>
                    <a:pt x="34" y="24"/>
                    <a:pt x="34" y="24"/>
                  </a:cubicBezTo>
                  <a:cubicBezTo>
                    <a:pt x="34" y="24"/>
                    <a:pt x="34" y="20"/>
                    <a:pt x="35" y="20"/>
                  </a:cubicBezTo>
                  <a:cubicBezTo>
                    <a:pt x="37" y="21"/>
                    <a:pt x="40" y="21"/>
                    <a:pt x="42" y="22"/>
                  </a:cubicBezTo>
                  <a:cubicBezTo>
                    <a:pt x="44" y="22"/>
                    <a:pt x="49" y="20"/>
                    <a:pt x="48" y="18"/>
                  </a:cubicBezTo>
                  <a:cubicBezTo>
                    <a:pt x="47" y="15"/>
                    <a:pt x="42" y="10"/>
                    <a:pt x="41" y="8"/>
                  </a:cubicBezTo>
                  <a:cubicBezTo>
                    <a:pt x="40" y="6"/>
                    <a:pt x="38" y="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ślîḓê">
              <a:extLst>
                <a:ext uri="{FF2B5EF4-FFF2-40B4-BE49-F238E27FC236}">
                  <a16:creationId xmlns="" xmlns:a16="http://schemas.microsoft.com/office/drawing/2014/main" id="{493FB41E-B354-4D51-B1AB-AF0F30941D7A}"/>
                </a:ext>
              </a:extLst>
            </p:cNvPr>
            <p:cNvSpPr/>
            <p:nvPr/>
          </p:nvSpPr>
          <p:spPr bwMode="auto">
            <a:xfrm>
              <a:off x="3373438" y="2324100"/>
              <a:ext cx="254000" cy="223838"/>
            </a:xfrm>
            <a:custGeom>
              <a:avLst/>
              <a:gdLst>
                <a:gd name="T0" fmla="*/ 54 w 77"/>
                <a:gd name="T1" fmla="*/ 14 h 68"/>
                <a:gd name="T2" fmla="*/ 47 w 77"/>
                <a:gd name="T3" fmla="*/ 25 h 68"/>
                <a:gd name="T4" fmla="*/ 46 w 77"/>
                <a:gd name="T5" fmla="*/ 25 h 68"/>
                <a:gd name="T6" fmla="*/ 35 w 77"/>
                <a:gd name="T7" fmla="*/ 23 h 68"/>
                <a:gd name="T8" fmla="*/ 27 w 77"/>
                <a:gd name="T9" fmla="*/ 19 h 68"/>
                <a:gd name="T10" fmla="*/ 22 w 77"/>
                <a:gd name="T11" fmla="*/ 22 h 68"/>
                <a:gd name="T12" fmla="*/ 25 w 77"/>
                <a:gd name="T13" fmla="*/ 32 h 68"/>
                <a:gd name="T14" fmla="*/ 34 w 77"/>
                <a:gd name="T15" fmla="*/ 35 h 68"/>
                <a:gd name="T16" fmla="*/ 40 w 77"/>
                <a:gd name="T17" fmla="*/ 34 h 68"/>
                <a:gd name="T18" fmla="*/ 37 w 77"/>
                <a:gd name="T19" fmla="*/ 38 h 68"/>
                <a:gd name="T20" fmla="*/ 25 w 77"/>
                <a:gd name="T21" fmla="*/ 50 h 68"/>
                <a:gd name="T22" fmla="*/ 11 w 77"/>
                <a:gd name="T23" fmla="*/ 57 h 68"/>
                <a:gd name="T24" fmla="*/ 9 w 77"/>
                <a:gd name="T25" fmla="*/ 55 h 68"/>
                <a:gd name="T26" fmla="*/ 3 w 77"/>
                <a:gd name="T27" fmla="*/ 56 h 68"/>
                <a:gd name="T28" fmla="*/ 2 w 77"/>
                <a:gd name="T29" fmla="*/ 64 h 68"/>
                <a:gd name="T30" fmla="*/ 6 w 77"/>
                <a:gd name="T31" fmla="*/ 67 h 68"/>
                <a:gd name="T32" fmla="*/ 19 w 77"/>
                <a:gd name="T33" fmla="*/ 59 h 68"/>
                <a:gd name="T34" fmla="*/ 36 w 77"/>
                <a:gd name="T35" fmla="*/ 49 h 68"/>
                <a:gd name="T36" fmla="*/ 48 w 77"/>
                <a:gd name="T37" fmla="*/ 33 h 68"/>
                <a:gd name="T38" fmla="*/ 63 w 77"/>
                <a:gd name="T39" fmla="*/ 33 h 68"/>
                <a:gd name="T40" fmla="*/ 70 w 77"/>
                <a:gd name="T41" fmla="*/ 34 h 68"/>
                <a:gd name="T42" fmla="*/ 75 w 77"/>
                <a:gd name="T43" fmla="*/ 30 h 68"/>
                <a:gd name="T44" fmla="*/ 68 w 77"/>
                <a:gd name="T45" fmla="*/ 25 h 68"/>
                <a:gd name="T46" fmla="*/ 59 w 77"/>
                <a:gd name="T47" fmla="*/ 26 h 68"/>
                <a:gd name="T48" fmla="*/ 54 w 77"/>
                <a:gd name="T49" fmla="*/ 25 h 68"/>
                <a:gd name="T50" fmla="*/ 57 w 77"/>
                <a:gd name="T51" fmla="*/ 20 h 68"/>
                <a:gd name="T52" fmla="*/ 61 w 77"/>
                <a:gd name="T53" fmla="*/ 16 h 68"/>
                <a:gd name="T54" fmla="*/ 66 w 77"/>
                <a:gd name="T55" fmla="*/ 11 h 68"/>
                <a:gd name="T56" fmla="*/ 65 w 77"/>
                <a:gd name="T57" fmla="*/ 2 h 68"/>
                <a:gd name="T58" fmla="*/ 58 w 77"/>
                <a:gd name="T59" fmla="*/ 4 h 68"/>
                <a:gd name="T60" fmla="*/ 54 w 77"/>
                <a:gd name="T61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68">
                  <a:moveTo>
                    <a:pt x="54" y="14"/>
                  </a:moveTo>
                  <a:cubicBezTo>
                    <a:pt x="54" y="14"/>
                    <a:pt x="50" y="19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37" y="25"/>
                    <a:pt x="35" y="23"/>
                  </a:cubicBezTo>
                  <a:cubicBezTo>
                    <a:pt x="32" y="22"/>
                    <a:pt x="28" y="19"/>
                    <a:pt x="27" y="19"/>
                  </a:cubicBezTo>
                  <a:cubicBezTo>
                    <a:pt x="25" y="18"/>
                    <a:pt x="23" y="19"/>
                    <a:pt x="22" y="22"/>
                  </a:cubicBezTo>
                  <a:cubicBezTo>
                    <a:pt x="21" y="25"/>
                    <a:pt x="21" y="28"/>
                    <a:pt x="25" y="32"/>
                  </a:cubicBezTo>
                  <a:cubicBezTo>
                    <a:pt x="29" y="37"/>
                    <a:pt x="30" y="36"/>
                    <a:pt x="34" y="35"/>
                  </a:cubicBezTo>
                  <a:cubicBezTo>
                    <a:pt x="36" y="35"/>
                    <a:pt x="38" y="34"/>
                    <a:pt x="40" y="34"/>
                  </a:cubicBezTo>
                  <a:cubicBezTo>
                    <a:pt x="38" y="36"/>
                    <a:pt x="37" y="38"/>
                    <a:pt x="37" y="38"/>
                  </a:cubicBezTo>
                  <a:cubicBezTo>
                    <a:pt x="35" y="40"/>
                    <a:pt x="29" y="47"/>
                    <a:pt x="25" y="50"/>
                  </a:cubicBezTo>
                  <a:cubicBezTo>
                    <a:pt x="21" y="52"/>
                    <a:pt x="11" y="57"/>
                    <a:pt x="11" y="57"/>
                  </a:cubicBezTo>
                  <a:cubicBezTo>
                    <a:pt x="12" y="58"/>
                    <a:pt x="9" y="58"/>
                    <a:pt x="9" y="55"/>
                  </a:cubicBezTo>
                  <a:cubicBezTo>
                    <a:pt x="8" y="52"/>
                    <a:pt x="6" y="54"/>
                    <a:pt x="3" y="56"/>
                  </a:cubicBezTo>
                  <a:cubicBezTo>
                    <a:pt x="0" y="58"/>
                    <a:pt x="2" y="62"/>
                    <a:pt x="2" y="64"/>
                  </a:cubicBezTo>
                  <a:cubicBezTo>
                    <a:pt x="1" y="66"/>
                    <a:pt x="1" y="68"/>
                    <a:pt x="6" y="67"/>
                  </a:cubicBezTo>
                  <a:cubicBezTo>
                    <a:pt x="10" y="66"/>
                    <a:pt x="14" y="62"/>
                    <a:pt x="19" y="59"/>
                  </a:cubicBezTo>
                  <a:cubicBezTo>
                    <a:pt x="24" y="57"/>
                    <a:pt x="32" y="53"/>
                    <a:pt x="36" y="49"/>
                  </a:cubicBezTo>
                  <a:cubicBezTo>
                    <a:pt x="39" y="46"/>
                    <a:pt x="45" y="38"/>
                    <a:pt x="48" y="33"/>
                  </a:cubicBezTo>
                  <a:cubicBezTo>
                    <a:pt x="53" y="33"/>
                    <a:pt x="61" y="33"/>
                    <a:pt x="63" y="33"/>
                  </a:cubicBezTo>
                  <a:cubicBezTo>
                    <a:pt x="65" y="33"/>
                    <a:pt x="67" y="35"/>
                    <a:pt x="70" y="34"/>
                  </a:cubicBezTo>
                  <a:cubicBezTo>
                    <a:pt x="73" y="34"/>
                    <a:pt x="77" y="33"/>
                    <a:pt x="75" y="30"/>
                  </a:cubicBezTo>
                  <a:cubicBezTo>
                    <a:pt x="73" y="27"/>
                    <a:pt x="71" y="24"/>
                    <a:pt x="68" y="25"/>
                  </a:cubicBezTo>
                  <a:cubicBezTo>
                    <a:pt x="65" y="26"/>
                    <a:pt x="61" y="26"/>
                    <a:pt x="59" y="26"/>
                  </a:cubicBezTo>
                  <a:cubicBezTo>
                    <a:pt x="59" y="26"/>
                    <a:pt x="56" y="26"/>
                    <a:pt x="54" y="25"/>
                  </a:cubicBezTo>
                  <a:cubicBezTo>
                    <a:pt x="55" y="23"/>
                    <a:pt x="57" y="21"/>
                    <a:pt x="57" y="20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6"/>
                    <a:pt x="65" y="14"/>
                    <a:pt x="66" y="11"/>
                  </a:cubicBezTo>
                  <a:cubicBezTo>
                    <a:pt x="67" y="9"/>
                    <a:pt x="66" y="3"/>
                    <a:pt x="65" y="2"/>
                  </a:cubicBezTo>
                  <a:cubicBezTo>
                    <a:pt x="63" y="0"/>
                    <a:pt x="59" y="1"/>
                    <a:pt x="58" y="4"/>
                  </a:cubicBezTo>
                  <a:cubicBezTo>
                    <a:pt x="56" y="7"/>
                    <a:pt x="55" y="14"/>
                    <a:pt x="5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sḻiḓè">
              <a:extLst>
                <a:ext uri="{FF2B5EF4-FFF2-40B4-BE49-F238E27FC236}">
                  <a16:creationId xmlns="" xmlns:a16="http://schemas.microsoft.com/office/drawing/2014/main" id="{1AEBD4FF-DE99-47AA-956E-F2A59A86C23A}"/>
                </a:ext>
              </a:extLst>
            </p:cNvPr>
            <p:cNvSpPr/>
            <p:nvPr/>
          </p:nvSpPr>
          <p:spPr bwMode="auto">
            <a:xfrm>
              <a:off x="2625726" y="2725738"/>
              <a:ext cx="890588" cy="1277938"/>
            </a:xfrm>
            <a:custGeom>
              <a:avLst/>
              <a:gdLst>
                <a:gd name="T0" fmla="*/ 135 w 270"/>
                <a:gd name="T1" fmla="*/ 22 h 387"/>
                <a:gd name="T2" fmla="*/ 131 w 270"/>
                <a:gd name="T3" fmla="*/ 22 h 387"/>
                <a:gd name="T4" fmla="*/ 117 w 270"/>
                <a:gd name="T5" fmla="*/ 6 h 387"/>
                <a:gd name="T6" fmla="*/ 99 w 270"/>
                <a:gd name="T7" fmla="*/ 6 h 387"/>
                <a:gd name="T8" fmla="*/ 85 w 270"/>
                <a:gd name="T9" fmla="*/ 0 h 387"/>
                <a:gd name="T10" fmla="*/ 100 w 270"/>
                <a:gd name="T11" fmla="*/ 20 h 387"/>
                <a:gd name="T12" fmla="*/ 113 w 270"/>
                <a:gd name="T13" fmla="*/ 20 h 387"/>
                <a:gd name="T14" fmla="*/ 126 w 270"/>
                <a:gd name="T15" fmla="*/ 23 h 387"/>
                <a:gd name="T16" fmla="*/ 88 w 270"/>
                <a:gd name="T17" fmla="*/ 45 h 387"/>
                <a:gd name="T18" fmla="*/ 82 w 270"/>
                <a:gd name="T19" fmla="*/ 108 h 387"/>
                <a:gd name="T20" fmla="*/ 60 w 270"/>
                <a:gd name="T21" fmla="*/ 108 h 387"/>
                <a:gd name="T22" fmla="*/ 35 w 270"/>
                <a:gd name="T23" fmla="*/ 142 h 387"/>
                <a:gd name="T24" fmla="*/ 25 w 270"/>
                <a:gd name="T25" fmla="*/ 309 h 387"/>
                <a:gd name="T26" fmla="*/ 0 w 270"/>
                <a:gd name="T27" fmla="*/ 387 h 387"/>
                <a:gd name="T28" fmla="*/ 30 w 270"/>
                <a:gd name="T29" fmla="*/ 387 h 387"/>
                <a:gd name="T30" fmla="*/ 45 w 270"/>
                <a:gd name="T31" fmla="*/ 367 h 387"/>
                <a:gd name="T32" fmla="*/ 37 w 270"/>
                <a:gd name="T33" fmla="*/ 387 h 387"/>
                <a:gd name="T34" fmla="*/ 63 w 270"/>
                <a:gd name="T35" fmla="*/ 387 h 387"/>
                <a:gd name="T36" fmla="*/ 70 w 270"/>
                <a:gd name="T37" fmla="*/ 353 h 387"/>
                <a:gd name="T38" fmla="*/ 78 w 270"/>
                <a:gd name="T39" fmla="*/ 167 h 387"/>
                <a:gd name="T40" fmla="*/ 90 w 270"/>
                <a:gd name="T41" fmla="*/ 151 h 387"/>
                <a:gd name="T42" fmla="*/ 130 w 270"/>
                <a:gd name="T43" fmla="*/ 151 h 387"/>
                <a:gd name="T44" fmla="*/ 130 w 270"/>
                <a:gd name="T45" fmla="*/ 69 h 387"/>
                <a:gd name="T46" fmla="*/ 113 w 270"/>
                <a:gd name="T47" fmla="*/ 48 h 387"/>
                <a:gd name="T48" fmla="*/ 135 w 270"/>
                <a:gd name="T49" fmla="*/ 27 h 387"/>
                <a:gd name="T50" fmla="*/ 156 w 270"/>
                <a:gd name="T51" fmla="*/ 48 h 387"/>
                <a:gd name="T52" fmla="*/ 139 w 270"/>
                <a:gd name="T53" fmla="*/ 69 h 387"/>
                <a:gd name="T54" fmla="*/ 139 w 270"/>
                <a:gd name="T55" fmla="*/ 151 h 387"/>
                <a:gd name="T56" fmla="*/ 180 w 270"/>
                <a:gd name="T57" fmla="*/ 151 h 387"/>
                <a:gd name="T58" fmla="*/ 191 w 270"/>
                <a:gd name="T59" fmla="*/ 167 h 387"/>
                <a:gd name="T60" fmla="*/ 200 w 270"/>
                <a:gd name="T61" fmla="*/ 353 h 387"/>
                <a:gd name="T62" fmla="*/ 207 w 270"/>
                <a:gd name="T63" fmla="*/ 387 h 387"/>
                <a:gd name="T64" fmla="*/ 233 w 270"/>
                <a:gd name="T65" fmla="*/ 387 h 387"/>
                <a:gd name="T66" fmla="*/ 224 w 270"/>
                <a:gd name="T67" fmla="*/ 367 h 387"/>
                <a:gd name="T68" fmla="*/ 239 w 270"/>
                <a:gd name="T69" fmla="*/ 387 h 387"/>
                <a:gd name="T70" fmla="*/ 270 w 270"/>
                <a:gd name="T71" fmla="*/ 387 h 387"/>
                <a:gd name="T72" fmla="*/ 244 w 270"/>
                <a:gd name="T73" fmla="*/ 309 h 387"/>
                <a:gd name="T74" fmla="*/ 235 w 270"/>
                <a:gd name="T75" fmla="*/ 142 h 387"/>
                <a:gd name="T76" fmla="*/ 209 w 270"/>
                <a:gd name="T77" fmla="*/ 108 h 387"/>
                <a:gd name="T78" fmla="*/ 188 w 270"/>
                <a:gd name="T79" fmla="*/ 108 h 387"/>
                <a:gd name="T80" fmla="*/ 182 w 270"/>
                <a:gd name="T81" fmla="*/ 45 h 387"/>
                <a:gd name="T82" fmla="*/ 144 w 270"/>
                <a:gd name="T83" fmla="*/ 23 h 387"/>
                <a:gd name="T84" fmla="*/ 157 w 270"/>
                <a:gd name="T85" fmla="*/ 20 h 387"/>
                <a:gd name="T86" fmla="*/ 170 w 270"/>
                <a:gd name="T87" fmla="*/ 20 h 387"/>
                <a:gd name="T88" fmla="*/ 184 w 270"/>
                <a:gd name="T89" fmla="*/ 0 h 387"/>
                <a:gd name="T90" fmla="*/ 170 w 270"/>
                <a:gd name="T91" fmla="*/ 6 h 387"/>
                <a:gd name="T92" fmla="*/ 153 w 270"/>
                <a:gd name="T93" fmla="*/ 6 h 387"/>
                <a:gd name="T94" fmla="*/ 139 w 270"/>
                <a:gd name="T95" fmla="*/ 22 h 387"/>
                <a:gd name="T96" fmla="*/ 135 w 270"/>
                <a:gd name="T97" fmla="*/ 2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0" h="387">
                  <a:moveTo>
                    <a:pt x="135" y="22"/>
                  </a:moveTo>
                  <a:cubicBezTo>
                    <a:pt x="133" y="22"/>
                    <a:pt x="132" y="22"/>
                    <a:pt x="131" y="22"/>
                  </a:cubicBezTo>
                  <a:cubicBezTo>
                    <a:pt x="130" y="15"/>
                    <a:pt x="126" y="6"/>
                    <a:pt x="117" y="6"/>
                  </a:cubicBezTo>
                  <a:cubicBezTo>
                    <a:pt x="110" y="6"/>
                    <a:pt x="106" y="6"/>
                    <a:pt x="99" y="6"/>
                  </a:cubicBezTo>
                  <a:cubicBezTo>
                    <a:pt x="93" y="6"/>
                    <a:pt x="88" y="4"/>
                    <a:pt x="85" y="0"/>
                  </a:cubicBezTo>
                  <a:cubicBezTo>
                    <a:pt x="87" y="9"/>
                    <a:pt x="90" y="18"/>
                    <a:pt x="100" y="20"/>
                  </a:cubicBezTo>
                  <a:cubicBezTo>
                    <a:pt x="104" y="20"/>
                    <a:pt x="109" y="20"/>
                    <a:pt x="113" y="20"/>
                  </a:cubicBezTo>
                  <a:cubicBezTo>
                    <a:pt x="120" y="20"/>
                    <a:pt x="123" y="21"/>
                    <a:pt x="126" y="23"/>
                  </a:cubicBezTo>
                  <a:cubicBezTo>
                    <a:pt x="109" y="24"/>
                    <a:pt x="93" y="30"/>
                    <a:pt x="88" y="45"/>
                  </a:cubicBezTo>
                  <a:cubicBezTo>
                    <a:pt x="83" y="59"/>
                    <a:pt x="85" y="92"/>
                    <a:pt x="82" y="108"/>
                  </a:cubicBezTo>
                  <a:cubicBezTo>
                    <a:pt x="75" y="108"/>
                    <a:pt x="67" y="108"/>
                    <a:pt x="60" y="108"/>
                  </a:cubicBezTo>
                  <a:cubicBezTo>
                    <a:pt x="42" y="107"/>
                    <a:pt x="36" y="123"/>
                    <a:pt x="35" y="142"/>
                  </a:cubicBezTo>
                  <a:cubicBezTo>
                    <a:pt x="32" y="198"/>
                    <a:pt x="28" y="253"/>
                    <a:pt x="25" y="309"/>
                  </a:cubicBezTo>
                  <a:cubicBezTo>
                    <a:pt x="23" y="352"/>
                    <a:pt x="14" y="372"/>
                    <a:pt x="0" y="387"/>
                  </a:cubicBezTo>
                  <a:cubicBezTo>
                    <a:pt x="10" y="387"/>
                    <a:pt x="20" y="387"/>
                    <a:pt x="30" y="387"/>
                  </a:cubicBezTo>
                  <a:cubicBezTo>
                    <a:pt x="35" y="383"/>
                    <a:pt x="38" y="378"/>
                    <a:pt x="45" y="367"/>
                  </a:cubicBezTo>
                  <a:cubicBezTo>
                    <a:pt x="42" y="377"/>
                    <a:pt x="40" y="382"/>
                    <a:pt x="37" y="387"/>
                  </a:cubicBezTo>
                  <a:cubicBezTo>
                    <a:pt x="46" y="387"/>
                    <a:pt x="54" y="387"/>
                    <a:pt x="63" y="387"/>
                  </a:cubicBezTo>
                  <a:cubicBezTo>
                    <a:pt x="68" y="377"/>
                    <a:pt x="70" y="365"/>
                    <a:pt x="70" y="353"/>
                  </a:cubicBezTo>
                  <a:cubicBezTo>
                    <a:pt x="73" y="291"/>
                    <a:pt x="76" y="229"/>
                    <a:pt x="78" y="167"/>
                  </a:cubicBezTo>
                  <a:cubicBezTo>
                    <a:pt x="79" y="157"/>
                    <a:pt x="82" y="151"/>
                    <a:pt x="90" y="151"/>
                  </a:cubicBezTo>
                  <a:cubicBezTo>
                    <a:pt x="103" y="151"/>
                    <a:pt x="117" y="151"/>
                    <a:pt x="130" y="151"/>
                  </a:cubicBezTo>
                  <a:cubicBezTo>
                    <a:pt x="130" y="124"/>
                    <a:pt x="130" y="96"/>
                    <a:pt x="130" y="69"/>
                  </a:cubicBezTo>
                  <a:cubicBezTo>
                    <a:pt x="121" y="67"/>
                    <a:pt x="113" y="58"/>
                    <a:pt x="113" y="48"/>
                  </a:cubicBezTo>
                  <a:cubicBezTo>
                    <a:pt x="113" y="36"/>
                    <a:pt x="123" y="27"/>
                    <a:pt x="135" y="27"/>
                  </a:cubicBezTo>
                  <a:cubicBezTo>
                    <a:pt x="147" y="27"/>
                    <a:pt x="156" y="36"/>
                    <a:pt x="156" y="48"/>
                  </a:cubicBezTo>
                  <a:cubicBezTo>
                    <a:pt x="156" y="58"/>
                    <a:pt x="149" y="67"/>
                    <a:pt x="139" y="69"/>
                  </a:cubicBezTo>
                  <a:cubicBezTo>
                    <a:pt x="139" y="96"/>
                    <a:pt x="139" y="124"/>
                    <a:pt x="139" y="151"/>
                  </a:cubicBezTo>
                  <a:cubicBezTo>
                    <a:pt x="153" y="151"/>
                    <a:pt x="166" y="151"/>
                    <a:pt x="180" y="151"/>
                  </a:cubicBezTo>
                  <a:cubicBezTo>
                    <a:pt x="188" y="151"/>
                    <a:pt x="191" y="157"/>
                    <a:pt x="191" y="167"/>
                  </a:cubicBezTo>
                  <a:cubicBezTo>
                    <a:pt x="194" y="229"/>
                    <a:pt x="197" y="291"/>
                    <a:pt x="200" y="353"/>
                  </a:cubicBezTo>
                  <a:cubicBezTo>
                    <a:pt x="200" y="365"/>
                    <a:pt x="202" y="377"/>
                    <a:pt x="207" y="387"/>
                  </a:cubicBezTo>
                  <a:cubicBezTo>
                    <a:pt x="215" y="387"/>
                    <a:pt x="224" y="387"/>
                    <a:pt x="233" y="387"/>
                  </a:cubicBezTo>
                  <a:cubicBezTo>
                    <a:pt x="230" y="382"/>
                    <a:pt x="227" y="377"/>
                    <a:pt x="224" y="367"/>
                  </a:cubicBezTo>
                  <a:cubicBezTo>
                    <a:pt x="232" y="378"/>
                    <a:pt x="235" y="383"/>
                    <a:pt x="239" y="387"/>
                  </a:cubicBezTo>
                  <a:cubicBezTo>
                    <a:pt x="249" y="387"/>
                    <a:pt x="260" y="387"/>
                    <a:pt x="270" y="387"/>
                  </a:cubicBezTo>
                  <a:cubicBezTo>
                    <a:pt x="256" y="372"/>
                    <a:pt x="247" y="352"/>
                    <a:pt x="244" y="309"/>
                  </a:cubicBezTo>
                  <a:cubicBezTo>
                    <a:pt x="242" y="253"/>
                    <a:pt x="238" y="198"/>
                    <a:pt x="235" y="142"/>
                  </a:cubicBezTo>
                  <a:cubicBezTo>
                    <a:pt x="234" y="123"/>
                    <a:pt x="228" y="107"/>
                    <a:pt x="209" y="108"/>
                  </a:cubicBezTo>
                  <a:cubicBezTo>
                    <a:pt x="202" y="108"/>
                    <a:pt x="195" y="108"/>
                    <a:pt x="188" y="108"/>
                  </a:cubicBezTo>
                  <a:cubicBezTo>
                    <a:pt x="185" y="92"/>
                    <a:pt x="186" y="59"/>
                    <a:pt x="182" y="45"/>
                  </a:cubicBezTo>
                  <a:cubicBezTo>
                    <a:pt x="176" y="30"/>
                    <a:pt x="161" y="24"/>
                    <a:pt x="144" y="23"/>
                  </a:cubicBezTo>
                  <a:cubicBezTo>
                    <a:pt x="146" y="21"/>
                    <a:pt x="150" y="20"/>
                    <a:pt x="157" y="20"/>
                  </a:cubicBezTo>
                  <a:cubicBezTo>
                    <a:pt x="161" y="20"/>
                    <a:pt x="166" y="20"/>
                    <a:pt x="170" y="20"/>
                  </a:cubicBezTo>
                  <a:cubicBezTo>
                    <a:pt x="180" y="18"/>
                    <a:pt x="183" y="9"/>
                    <a:pt x="184" y="0"/>
                  </a:cubicBezTo>
                  <a:cubicBezTo>
                    <a:pt x="181" y="4"/>
                    <a:pt x="177" y="6"/>
                    <a:pt x="170" y="6"/>
                  </a:cubicBezTo>
                  <a:cubicBezTo>
                    <a:pt x="164" y="6"/>
                    <a:pt x="159" y="6"/>
                    <a:pt x="153" y="6"/>
                  </a:cubicBezTo>
                  <a:cubicBezTo>
                    <a:pt x="144" y="6"/>
                    <a:pt x="140" y="15"/>
                    <a:pt x="139" y="22"/>
                  </a:cubicBezTo>
                  <a:cubicBezTo>
                    <a:pt x="138" y="22"/>
                    <a:pt x="136" y="22"/>
                    <a:pt x="1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íṣľíḍè">
              <a:extLst>
                <a:ext uri="{FF2B5EF4-FFF2-40B4-BE49-F238E27FC236}">
                  <a16:creationId xmlns="" xmlns:a16="http://schemas.microsoft.com/office/drawing/2014/main" id="{8C65A66D-C285-45D4-80F9-2F74D6C87FB7}"/>
                </a:ext>
              </a:extLst>
            </p:cNvPr>
            <p:cNvSpPr/>
            <p:nvPr/>
          </p:nvSpPr>
          <p:spPr bwMode="auto">
            <a:xfrm>
              <a:off x="1735138" y="2095500"/>
              <a:ext cx="2667000" cy="2670175"/>
            </a:xfrm>
            <a:custGeom>
              <a:avLst/>
              <a:gdLst>
                <a:gd name="T0" fmla="*/ 404 w 809"/>
                <a:gd name="T1" fmla="*/ 0 h 809"/>
                <a:gd name="T2" fmla="*/ 809 w 809"/>
                <a:gd name="T3" fmla="*/ 404 h 809"/>
                <a:gd name="T4" fmla="*/ 404 w 809"/>
                <a:gd name="T5" fmla="*/ 809 h 809"/>
                <a:gd name="T6" fmla="*/ 0 w 809"/>
                <a:gd name="T7" fmla="*/ 404 h 809"/>
                <a:gd name="T8" fmla="*/ 404 w 809"/>
                <a:gd name="T9" fmla="*/ 0 h 809"/>
                <a:gd name="T10" fmla="*/ 404 w 809"/>
                <a:gd name="T11" fmla="*/ 0 h 809"/>
                <a:gd name="T12" fmla="*/ 404 w 809"/>
                <a:gd name="T13" fmla="*/ 14 h 809"/>
                <a:gd name="T14" fmla="*/ 14 w 809"/>
                <a:gd name="T15" fmla="*/ 404 h 809"/>
                <a:gd name="T16" fmla="*/ 404 w 809"/>
                <a:gd name="T17" fmla="*/ 795 h 809"/>
                <a:gd name="T18" fmla="*/ 795 w 809"/>
                <a:gd name="T19" fmla="*/ 404 h 809"/>
                <a:gd name="T20" fmla="*/ 404 w 809"/>
                <a:gd name="T21" fmla="*/ 1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9" h="809">
                  <a:moveTo>
                    <a:pt x="404" y="0"/>
                  </a:moveTo>
                  <a:cubicBezTo>
                    <a:pt x="627" y="0"/>
                    <a:pt x="809" y="182"/>
                    <a:pt x="809" y="404"/>
                  </a:cubicBezTo>
                  <a:cubicBezTo>
                    <a:pt x="809" y="627"/>
                    <a:pt x="627" y="809"/>
                    <a:pt x="404" y="809"/>
                  </a:cubicBezTo>
                  <a:cubicBezTo>
                    <a:pt x="181" y="809"/>
                    <a:pt x="0" y="627"/>
                    <a:pt x="0" y="404"/>
                  </a:cubicBezTo>
                  <a:cubicBezTo>
                    <a:pt x="0" y="182"/>
                    <a:pt x="181" y="0"/>
                    <a:pt x="404" y="0"/>
                  </a:cubicBezTo>
                  <a:cubicBezTo>
                    <a:pt x="404" y="0"/>
                    <a:pt x="404" y="0"/>
                    <a:pt x="404" y="0"/>
                  </a:cubicBezTo>
                  <a:close/>
                  <a:moveTo>
                    <a:pt x="404" y="14"/>
                  </a:moveTo>
                  <a:cubicBezTo>
                    <a:pt x="189" y="14"/>
                    <a:pt x="14" y="189"/>
                    <a:pt x="14" y="404"/>
                  </a:cubicBezTo>
                  <a:cubicBezTo>
                    <a:pt x="14" y="619"/>
                    <a:pt x="189" y="795"/>
                    <a:pt x="404" y="795"/>
                  </a:cubicBezTo>
                  <a:cubicBezTo>
                    <a:pt x="619" y="795"/>
                    <a:pt x="795" y="619"/>
                    <a:pt x="795" y="404"/>
                  </a:cubicBezTo>
                  <a:cubicBezTo>
                    <a:pt x="795" y="189"/>
                    <a:pt x="619" y="14"/>
                    <a:pt x="40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ṡ1idé">
              <a:extLst>
                <a:ext uri="{FF2B5EF4-FFF2-40B4-BE49-F238E27FC236}">
                  <a16:creationId xmlns="" xmlns:a16="http://schemas.microsoft.com/office/drawing/2014/main" id="{615BBFDA-1CEF-4478-B61E-9CD3573F9441}"/>
                </a:ext>
              </a:extLst>
            </p:cNvPr>
            <p:cNvSpPr/>
            <p:nvPr/>
          </p:nvSpPr>
          <p:spPr bwMode="auto">
            <a:xfrm>
              <a:off x="1897063" y="3373438"/>
              <a:ext cx="2333625" cy="1227138"/>
            </a:xfrm>
            <a:custGeom>
              <a:avLst/>
              <a:gdLst>
                <a:gd name="T0" fmla="*/ 21 w 708"/>
                <a:gd name="T1" fmla="*/ 23 h 372"/>
                <a:gd name="T2" fmla="*/ 53 w 708"/>
                <a:gd name="T3" fmla="*/ 35 h 372"/>
                <a:gd name="T4" fmla="*/ 51 w 708"/>
                <a:gd name="T5" fmla="*/ 26 h 372"/>
                <a:gd name="T6" fmla="*/ 18 w 708"/>
                <a:gd name="T7" fmla="*/ 47 h 372"/>
                <a:gd name="T8" fmla="*/ 18 w 708"/>
                <a:gd name="T9" fmla="*/ 88 h 372"/>
                <a:gd name="T10" fmla="*/ 48 w 708"/>
                <a:gd name="T11" fmla="*/ 67 h 372"/>
                <a:gd name="T12" fmla="*/ 18 w 708"/>
                <a:gd name="T13" fmla="*/ 88 h 372"/>
                <a:gd name="T14" fmla="*/ 62 w 708"/>
                <a:gd name="T15" fmla="*/ 109 h 372"/>
                <a:gd name="T16" fmla="*/ 64 w 708"/>
                <a:gd name="T17" fmla="*/ 147 h 372"/>
                <a:gd name="T18" fmla="*/ 42 w 708"/>
                <a:gd name="T19" fmla="*/ 155 h 372"/>
                <a:gd name="T20" fmla="*/ 57 w 708"/>
                <a:gd name="T21" fmla="*/ 206 h 372"/>
                <a:gd name="T22" fmla="*/ 116 w 708"/>
                <a:gd name="T23" fmla="*/ 203 h 372"/>
                <a:gd name="T24" fmla="*/ 93 w 708"/>
                <a:gd name="T25" fmla="*/ 174 h 372"/>
                <a:gd name="T26" fmla="*/ 46 w 708"/>
                <a:gd name="T27" fmla="*/ 181 h 372"/>
                <a:gd name="T28" fmla="*/ 129 w 708"/>
                <a:gd name="T29" fmla="*/ 265 h 372"/>
                <a:gd name="T30" fmla="*/ 149 w 708"/>
                <a:gd name="T31" fmla="*/ 251 h 372"/>
                <a:gd name="T32" fmla="*/ 121 w 708"/>
                <a:gd name="T33" fmla="*/ 221 h 372"/>
                <a:gd name="T34" fmla="*/ 111 w 708"/>
                <a:gd name="T35" fmla="*/ 252 h 372"/>
                <a:gd name="T36" fmla="*/ 164 w 708"/>
                <a:gd name="T37" fmla="*/ 295 h 372"/>
                <a:gd name="T38" fmla="*/ 175 w 708"/>
                <a:gd name="T39" fmla="*/ 321 h 372"/>
                <a:gd name="T40" fmla="*/ 132 w 708"/>
                <a:gd name="T41" fmla="*/ 292 h 372"/>
                <a:gd name="T42" fmla="*/ 146 w 708"/>
                <a:gd name="T43" fmla="*/ 291 h 372"/>
                <a:gd name="T44" fmla="*/ 211 w 708"/>
                <a:gd name="T45" fmla="*/ 283 h 372"/>
                <a:gd name="T46" fmla="*/ 260 w 708"/>
                <a:gd name="T47" fmla="*/ 308 h 372"/>
                <a:gd name="T48" fmla="*/ 205 w 708"/>
                <a:gd name="T49" fmla="*/ 335 h 372"/>
                <a:gd name="T50" fmla="*/ 342 w 708"/>
                <a:gd name="T51" fmla="*/ 329 h 372"/>
                <a:gd name="T52" fmla="*/ 344 w 708"/>
                <a:gd name="T53" fmla="*/ 352 h 372"/>
                <a:gd name="T54" fmla="*/ 303 w 708"/>
                <a:gd name="T55" fmla="*/ 320 h 372"/>
                <a:gd name="T56" fmla="*/ 320 w 708"/>
                <a:gd name="T57" fmla="*/ 364 h 372"/>
                <a:gd name="T58" fmla="*/ 360 w 708"/>
                <a:gd name="T59" fmla="*/ 321 h 372"/>
                <a:gd name="T60" fmla="*/ 416 w 708"/>
                <a:gd name="T61" fmla="*/ 315 h 372"/>
                <a:gd name="T62" fmla="*/ 384 w 708"/>
                <a:gd name="T63" fmla="*/ 368 h 372"/>
                <a:gd name="T64" fmla="*/ 464 w 708"/>
                <a:gd name="T65" fmla="*/ 350 h 372"/>
                <a:gd name="T66" fmla="*/ 433 w 708"/>
                <a:gd name="T67" fmla="*/ 313 h 372"/>
                <a:gd name="T68" fmla="*/ 508 w 708"/>
                <a:gd name="T69" fmla="*/ 337 h 372"/>
                <a:gd name="T70" fmla="*/ 500 w 708"/>
                <a:gd name="T71" fmla="*/ 285 h 372"/>
                <a:gd name="T72" fmla="*/ 483 w 708"/>
                <a:gd name="T73" fmla="*/ 294 h 372"/>
                <a:gd name="T74" fmla="*/ 508 w 708"/>
                <a:gd name="T75" fmla="*/ 337 h 372"/>
                <a:gd name="T76" fmla="*/ 515 w 708"/>
                <a:gd name="T77" fmla="*/ 276 h 372"/>
                <a:gd name="T78" fmla="*/ 548 w 708"/>
                <a:gd name="T79" fmla="*/ 279 h 372"/>
                <a:gd name="T80" fmla="*/ 550 w 708"/>
                <a:gd name="T81" fmla="*/ 283 h 372"/>
                <a:gd name="T82" fmla="*/ 547 w 708"/>
                <a:gd name="T83" fmla="*/ 316 h 372"/>
                <a:gd name="T84" fmla="*/ 609 w 708"/>
                <a:gd name="T85" fmla="*/ 250 h 372"/>
                <a:gd name="T86" fmla="*/ 608 w 708"/>
                <a:gd name="T87" fmla="*/ 227 h 372"/>
                <a:gd name="T88" fmla="*/ 573 w 708"/>
                <a:gd name="T89" fmla="*/ 241 h 372"/>
                <a:gd name="T90" fmla="*/ 609 w 708"/>
                <a:gd name="T91" fmla="*/ 250 h 372"/>
                <a:gd name="T92" fmla="*/ 656 w 708"/>
                <a:gd name="T93" fmla="*/ 184 h 372"/>
                <a:gd name="T94" fmla="*/ 613 w 708"/>
                <a:gd name="T95" fmla="*/ 172 h 372"/>
                <a:gd name="T96" fmla="*/ 625 w 708"/>
                <a:gd name="T97" fmla="*/ 165 h 372"/>
                <a:gd name="T98" fmla="*/ 650 w 708"/>
                <a:gd name="T99" fmla="*/ 169 h 372"/>
                <a:gd name="T100" fmla="*/ 651 w 708"/>
                <a:gd name="T101" fmla="*/ 215 h 372"/>
                <a:gd name="T102" fmla="*/ 635 w 708"/>
                <a:gd name="T103" fmla="*/ 139 h 372"/>
                <a:gd name="T104" fmla="*/ 683 w 708"/>
                <a:gd name="T105" fmla="*/ 137 h 372"/>
                <a:gd name="T106" fmla="*/ 655 w 708"/>
                <a:gd name="T107" fmla="*/ 73 h 372"/>
                <a:gd name="T108" fmla="*/ 690 w 708"/>
                <a:gd name="T109" fmla="*/ 98 h 372"/>
                <a:gd name="T110" fmla="*/ 684 w 708"/>
                <a:gd name="T111" fmla="*/ 17 h 372"/>
                <a:gd name="T112" fmla="*/ 698 w 708"/>
                <a:gd name="T113" fmla="*/ 34 h 372"/>
                <a:gd name="T114" fmla="*/ 659 w 708"/>
                <a:gd name="T115" fmla="*/ 29 h 372"/>
                <a:gd name="T116" fmla="*/ 659 w 708"/>
                <a:gd name="T117" fmla="*/ 11 h 372"/>
                <a:gd name="T118" fmla="*/ 663 w 708"/>
                <a:gd name="T119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8" h="372">
                  <a:moveTo>
                    <a:pt x="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9"/>
                    <a:pt x="11" y="11"/>
                    <a:pt x="8" y="14"/>
                  </a:cubicBezTo>
                  <a:cubicBezTo>
                    <a:pt x="5" y="18"/>
                    <a:pt x="4" y="22"/>
                    <a:pt x="4" y="26"/>
                  </a:cubicBezTo>
                  <a:cubicBezTo>
                    <a:pt x="4" y="29"/>
                    <a:pt x="5" y="32"/>
                    <a:pt x="6" y="33"/>
                  </a:cubicBezTo>
                  <a:cubicBezTo>
                    <a:pt x="7" y="35"/>
                    <a:pt x="9" y="36"/>
                    <a:pt x="11" y="36"/>
                  </a:cubicBezTo>
                  <a:cubicBezTo>
                    <a:pt x="14" y="36"/>
                    <a:pt x="18" y="3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5" y="15"/>
                    <a:pt x="27" y="11"/>
                    <a:pt x="30" y="9"/>
                  </a:cubicBezTo>
                  <a:cubicBezTo>
                    <a:pt x="31" y="8"/>
                    <a:pt x="32" y="7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43" y="6"/>
                    <a:pt x="47" y="8"/>
                    <a:pt x="50" y="11"/>
                  </a:cubicBezTo>
                  <a:cubicBezTo>
                    <a:pt x="53" y="15"/>
                    <a:pt x="55" y="19"/>
                    <a:pt x="55" y="25"/>
                  </a:cubicBezTo>
                  <a:cubicBezTo>
                    <a:pt x="55" y="28"/>
                    <a:pt x="54" y="31"/>
                    <a:pt x="53" y="35"/>
                  </a:cubicBezTo>
                  <a:cubicBezTo>
                    <a:pt x="52" y="38"/>
                    <a:pt x="51" y="40"/>
                    <a:pt x="51" y="40"/>
                  </a:cubicBezTo>
                  <a:cubicBezTo>
                    <a:pt x="51" y="41"/>
                    <a:pt x="52" y="41"/>
                    <a:pt x="52" y="42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42"/>
                    <a:pt x="45" y="40"/>
                    <a:pt x="48" y="37"/>
                  </a:cubicBezTo>
                  <a:cubicBezTo>
                    <a:pt x="50" y="34"/>
                    <a:pt x="51" y="30"/>
                    <a:pt x="51" y="26"/>
                  </a:cubicBezTo>
                  <a:cubicBezTo>
                    <a:pt x="51" y="24"/>
                    <a:pt x="51" y="22"/>
                    <a:pt x="49" y="20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2" y="18"/>
                    <a:pt x="39" y="21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33"/>
                    <a:pt x="33" y="37"/>
                    <a:pt x="32" y="39"/>
                  </a:cubicBezTo>
                  <a:cubicBezTo>
                    <a:pt x="31" y="40"/>
                    <a:pt x="30" y="42"/>
                    <a:pt x="29" y="43"/>
                  </a:cubicBezTo>
                  <a:cubicBezTo>
                    <a:pt x="27" y="44"/>
                    <a:pt x="26" y="45"/>
                    <a:pt x="24" y="46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3" y="47"/>
                    <a:pt x="9" y="46"/>
                    <a:pt x="6" y="42"/>
                  </a:cubicBezTo>
                  <a:cubicBezTo>
                    <a:pt x="2" y="38"/>
                    <a:pt x="1" y="34"/>
                    <a:pt x="1" y="28"/>
                  </a:cubicBezTo>
                  <a:cubicBezTo>
                    <a:pt x="1" y="25"/>
                    <a:pt x="1" y="21"/>
                    <a:pt x="2" y="17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8" y="88"/>
                  </a:moveTo>
                  <a:cubicBezTo>
                    <a:pt x="16" y="89"/>
                    <a:pt x="14" y="90"/>
                    <a:pt x="13" y="91"/>
                  </a:cubicBezTo>
                  <a:cubicBezTo>
                    <a:pt x="12" y="92"/>
                    <a:pt x="12" y="94"/>
                    <a:pt x="1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70"/>
                    <a:pt x="8" y="71"/>
                    <a:pt x="10" y="72"/>
                  </a:cubicBezTo>
                  <a:cubicBezTo>
                    <a:pt x="11" y="73"/>
                    <a:pt x="13" y="73"/>
                    <a:pt x="16" y="7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0" y="66"/>
                    <a:pt x="52" y="66"/>
                    <a:pt x="53" y="64"/>
                  </a:cubicBezTo>
                  <a:cubicBezTo>
                    <a:pt x="54" y="63"/>
                    <a:pt x="54" y="61"/>
                    <a:pt x="54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5"/>
                    <a:pt x="58" y="84"/>
                    <a:pt x="56" y="83"/>
                  </a:cubicBezTo>
                  <a:cubicBezTo>
                    <a:pt x="55" y="82"/>
                    <a:pt x="53" y="82"/>
                    <a:pt x="51" y="83"/>
                  </a:cubicBezTo>
                  <a:cubicBezTo>
                    <a:pt x="18" y="88"/>
                    <a:pt x="18" y="88"/>
                    <a:pt x="18" y="88"/>
                  </a:cubicBezTo>
                  <a:close/>
                  <a:moveTo>
                    <a:pt x="41" y="158"/>
                  </a:moveTo>
                  <a:cubicBezTo>
                    <a:pt x="37" y="157"/>
                    <a:pt x="33" y="155"/>
                    <a:pt x="30" y="152"/>
                  </a:cubicBezTo>
                  <a:cubicBezTo>
                    <a:pt x="27" y="149"/>
                    <a:pt x="24" y="145"/>
                    <a:pt x="23" y="141"/>
                  </a:cubicBezTo>
                  <a:cubicBezTo>
                    <a:pt x="22" y="137"/>
                    <a:pt x="21" y="134"/>
                    <a:pt x="22" y="131"/>
                  </a:cubicBezTo>
                  <a:cubicBezTo>
                    <a:pt x="22" y="128"/>
                    <a:pt x="23" y="125"/>
                    <a:pt x="24" y="122"/>
                  </a:cubicBezTo>
                  <a:cubicBezTo>
                    <a:pt x="26" y="118"/>
                    <a:pt x="28" y="116"/>
                    <a:pt x="31" y="113"/>
                  </a:cubicBezTo>
                  <a:cubicBezTo>
                    <a:pt x="34" y="111"/>
                    <a:pt x="37" y="109"/>
                    <a:pt x="41" y="108"/>
                  </a:cubicBezTo>
                  <a:cubicBezTo>
                    <a:pt x="49" y="105"/>
                    <a:pt x="55" y="106"/>
                    <a:pt x="62" y="109"/>
                  </a:cubicBezTo>
                  <a:cubicBezTo>
                    <a:pt x="68" y="112"/>
                    <a:pt x="72" y="117"/>
                    <a:pt x="75" y="125"/>
                  </a:cubicBezTo>
                  <a:cubicBezTo>
                    <a:pt x="76" y="128"/>
                    <a:pt x="76" y="131"/>
                    <a:pt x="76" y="135"/>
                  </a:cubicBezTo>
                  <a:cubicBezTo>
                    <a:pt x="76" y="138"/>
                    <a:pt x="76" y="140"/>
                    <a:pt x="76" y="140"/>
                  </a:cubicBezTo>
                  <a:cubicBezTo>
                    <a:pt x="76" y="141"/>
                    <a:pt x="77" y="141"/>
                    <a:pt x="77" y="141"/>
                  </a:cubicBezTo>
                  <a:cubicBezTo>
                    <a:pt x="78" y="142"/>
                    <a:pt x="79" y="142"/>
                    <a:pt x="80" y="142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8" y="145"/>
                    <a:pt x="70" y="142"/>
                    <a:pt x="72" y="139"/>
                  </a:cubicBezTo>
                  <a:cubicBezTo>
                    <a:pt x="73" y="137"/>
                    <a:pt x="73" y="133"/>
                    <a:pt x="72" y="130"/>
                  </a:cubicBezTo>
                  <a:cubicBezTo>
                    <a:pt x="71" y="126"/>
                    <a:pt x="68" y="123"/>
                    <a:pt x="64" y="122"/>
                  </a:cubicBezTo>
                  <a:cubicBezTo>
                    <a:pt x="59" y="121"/>
                    <a:pt x="54" y="122"/>
                    <a:pt x="47" y="124"/>
                  </a:cubicBezTo>
                  <a:cubicBezTo>
                    <a:pt x="40" y="126"/>
                    <a:pt x="34" y="129"/>
                    <a:pt x="31" y="132"/>
                  </a:cubicBezTo>
                  <a:cubicBezTo>
                    <a:pt x="28" y="136"/>
                    <a:pt x="27" y="140"/>
                    <a:pt x="29" y="144"/>
                  </a:cubicBezTo>
                  <a:cubicBezTo>
                    <a:pt x="30" y="146"/>
                    <a:pt x="31" y="149"/>
                    <a:pt x="34" y="151"/>
                  </a:cubicBezTo>
                  <a:cubicBezTo>
                    <a:pt x="36" y="153"/>
                    <a:pt x="39" y="154"/>
                    <a:pt x="42" y="155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60" y="193"/>
                  </a:moveTo>
                  <a:cubicBezTo>
                    <a:pt x="73" y="185"/>
                    <a:pt x="73" y="185"/>
                    <a:pt x="73" y="185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6" y="208"/>
                    <a:pt x="64" y="208"/>
                    <a:pt x="63" y="208"/>
                  </a:cubicBezTo>
                  <a:cubicBezTo>
                    <a:pt x="61" y="208"/>
                    <a:pt x="60" y="207"/>
                    <a:pt x="59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4" y="230"/>
                    <a:pt x="74" y="230"/>
                    <a:pt x="74" y="230"/>
                  </a:cubicBezTo>
                  <a:cubicBezTo>
                    <a:pt x="73" y="228"/>
                    <a:pt x="72" y="226"/>
                    <a:pt x="73" y="224"/>
                  </a:cubicBezTo>
                  <a:cubicBezTo>
                    <a:pt x="73" y="223"/>
                    <a:pt x="75" y="222"/>
                    <a:pt x="77" y="220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7" y="201"/>
                    <a:pt x="109" y="201"/>
                    <a:pt x="110" y="201"/>
                  </a:cubicBezTo>
                  <a:cubicBezTo>
                    <a:pt x="112" y="201"/>
                    <a:pt x="113" y="202"/>
                    <a:pt x="114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2"/>
                    <a:pt x="101" y="183"/>
                    <a:pt x="100" y="185"/>
                  </a:cubicBezTo>
                  <a:cubicBezTo>
                    <a:pt x="100" y="186"/>
                    <a:pt x="98" y="188"/>
                    <a:pt x="96" y="189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90" y="174"/>
                    <a:pt x="92" y="174"/>
                    <a:pt x="93" y="174"/>
                  </a:cubicBezTo>
                  <a:cubicBezTo>
                    <a:pt x="95" y="174"/>
                    <a:pt x="96" y="175"/>
                    <a:pt x="98" y="177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3" y="155"/>
                    <a:pt x="84" y="157"/>
                    <a:pt x="83" y="158"/>
                  </a:cubicBezTo>
                  <a:cubicBezTo>
                    <a:pt x="83" y="159"/>
                    <a:pt x="82" y="161"/>
                    <a:pt x="79" y="162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9" y="181"/>
                    <a:pt x="47" y="182"/>
                    <a:pt x="46" y="181"/>
                  </a:cubicBezTo>
                  <a:cubicBezTo>
                    <a:pt x="44" y="181"/>
                    <a:pt x="43" y="180"/>
                    <a:pt x="42" y="178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1"/>
                    <a:pt x="56" y="199"/>
                    <a:pt x="56" y="197"/>
                  </a:cubicBezTo>
                  <a:cubicBezTo>
                    <a:pt x="56" y="196"/>
                    <a:pt x="58" y="195"/>
                    <a:pt x="60" y="193"/>
                  </a:cubicBezTo>
                  <a:cubicBezTo>
                    <a:pt x="60" y="193"/>
                    <a:pt x="60" y="193"/>
                    <a:pt x="60" y="193"/>
                  </a:cubicBezTo>
                  <a:close/>
                  <a:moveTo>
                    <a:pt x="129" y="265"/>
                  </a:moveTo>
                  <a:cubicBezTo>
                    <a:pt x="146" y="249"/>
                    <a:pt x="146" y="249"/>
                    <a:pt x="146" y="249"/>
                  </a:cubicBezTo>
                  <a:cubicBezTo>
                    <a:pt x="148" y="247"/>
                    <a:pt x="149" y="245"/>
                    <a:pt x="149" y="244"/>
                  </a:cubicBezTo>
                  <a:cubicBezTo>
                    <a:pt x="150" y="242"/>
                    <a:pt x="149" y="241"/>
                    <a:pt x="147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7" y="249"/>
                    <a:pt x="155" y="248"/>
                    <a:pt x="154" y="248"/>
                  </a:cubicBezTo>
                  <a:cubicBezTo>
                    <a:pt x="152" y="248"/>
                    <a:pt x="151" y="249"/>
                    <a:pt x="149" y="251"/>
                  </a:cubicBezTo>
                  <a:cubicBezTo>
                    <a:pt x="132" y="267"/>
                    <a:pt x="132" y="267"/>
                    <a:pt x="132" y="267"/>
                  </a:cubicBezTo>
                  <a:cubicBezTo>
                    <a:pt x="129" y="270"/>
                    <a:pt x="127" y="271"/>
                    <a:pt x="125" y="272"/>
                  </a:cubicBezTo>
                  <a:cubicBezTo>
                    <a:pt x="123" y="273"/>
                    <a:pt x="121" y="274"/>
                    <a:pt x="119" y="274"/>
                  </a:cubicBezTo>
                  <a:cubicBezTo>
                    <a:pt x="116" y="274"/>
                    <a:pt x="114" y="273"/>
                    <a:pt x="111" y="272"/>
                  </a:cubicBezTo>
                  <a:cubicBezTo>
                    <a:pt x="108" y="270"/>
                    <a:pt x="105" y="268"/>
                    <a:pt x="103" y="265"/>
                  </a:cubicBezTo>
                  <a:cubicBezTo>
                    <a:pt x="98" y="260"/>
                    <a:pt x="96" y="256"/>
                    <a:pt x="96" y="251"/>
                  </a:cubicBezTo>
                  <a:cubicBezTo>
                    <a:pt x="96" y="246"/>
                    <a:pt x="98" y="242"/>
                    <a:pt x="103" y="238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2" y="219"/>
                    <a:pt x="123" y="217"/>
                    <a:pt x="124" y="216"/>
                  </a:cubicBezTo>
                  <a:cubicBezTo>
                    <a:pt x="124" y="215"/>
                    <a:pt x="123" y="213"/>
                    <a:pt x="121" y="211"/>
                  </a:cubicBezTo>
                  <a:cubicBezTo>
                    <a:pt x="123" y="210"/>
                    <a:pt x="123" y="210"/>
                    <a:pt x="123" y="210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0" y="231"/>
                    <a:pt x="138" y="230"/>
                    <a:pt x="137" y="230"/>
                  </a:cubicBezTo>
                  <a:cubicBezTo>
                    <a:pt x="135" y="230"/>
                    <a:pt x="133" y="231"/>
                    <a:pt x="131" y="233"/>
                  </a:cubicBezTo>
                  <a:cubicBezTo>
                    <a:pt x="111" y="252"/>
                    <a:pt x="111" y="252"/>
                    <a:pt x="111" y="252"/>
                  </a:cubicBezTo>
                  <a:cubicBezTo>
                    <a:pt x="108" y="254"/>
                    <a:pt x="106" y="257"/>
                    <a:pt x="106" y="259"/>
                  </a:cubicBezTo>
                  <a:cubicBezTo>
                    <a:pt x="106" y="262"/>
                    <a:pt x="107" y="264"/>
                    <a:pt x="109" y="267"/>
                  </a:cubicBezTo>
                  <a:cubicBezTo>
                    <a:pt x="112" y="270"/>
                    <a:pt x="115" y="271"/>
                    <a:pt x="118" y="271"/>
                  </a:cubicBezTo>
                  <a:cubicBezTo>
                    <a:pt x="122" y="270"/>
                    <a:pt x="125" y="268"/>
                    <a:pt x="129" y="265"/>
                  </a:cubicBezTo>
                  <a:cubicBezTo>
                    <a:pt x="129" y="265"/>
                    <a:pt x="129" y="265"/>
                    <a:pt x="129" y="265"/>
                  </a:cubicBezTo>
                  <a:close/>
                  <a:moveTo>
                    <a:pt x="146" y="291"/>
                  </a:moveTo>
                  <a:cubicBezTo>
                    <a:pt x="153" y="287"/>
                    <a:pt x="153" y="287"/>
                    <a:pt x="153" y="287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161" y="305"/>
                    <a:pt x="161" y="305"/>
                    <a:pt x="160" y="305"/>
                  </a:cubicBezTo>
                  <a:cubicBezTo>
                    <a:pt x="160" y="306"/>
                    <a:pt x="160" y="306"/>
                    <a:pt x="160" y="306"/>
                  </a:cubicBezTo>
                  <a:cubicBezTo>
                    <a:pt x="159" y="307"/>
                    <a:pt x="158" y="308"/>
                    <a:pt x="158" y="308"/>
                  </a:cubicBezTo>
                  <a:cubicBezTo>
                    <a:pt x="157" y="307"/>
                    <a:pt x="155" y="307"/>
                    <a:pt x="153" y="305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0"/>
                    <a:pt x="174" y="320"/>
                    <a:pt x="173" y="319"/>
                  </a:cubicBezTo>
                  <a:cubicBezTo>
                    <a:pt x="173" y="318"/>
                    <a:pt x="173" y="316"/>
                    <a:pt x="174" y="315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39" y="291"/>
                    <a:pt x="138" y="291"/>
                    <a:pt x="137" y="292"/>
                  </a:cubicBezTo>
                  <a:cubicBezTo>
                    <a:pt x="135" y="292"/>
                    <a:pt x="134" y="291"/>
                    <a:pt x="133" y="291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46" y="300"/>
                    <a:pt x="146" y="300"/>
                    <a:pt x="146" y="30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4" y="298"/>
                    <a:pt x="143" y="297"/>
                    <a:pt x="143" y="296"/>
                  </a:cubicBezTo>
                  <a:cubicBezTo>
                    <a:pt x="142" y="295"/>
                    <a:pt x="143" y="294"/>
                    <a:pt x="143" y="293"/>
                  </a:cubicBezTo>
                  <a:cubicBezTo>
                    <a:pt x="144" y="293"/>
                    <a:pt x="144" y="293"/>
                    <a:pt x="144" y="292"/>
                  </a:cubicBezTo>
                  <a:cubicBezTo>
                    <a:pt x="145" y="292"/>
                    <a:pt x="145" y="292"/>
                    <a:pt x="146" y="291"/>
                  </a:cubicBezTo>
                  <a:cubicBezTo>
                    <a:pt x="146" y="291"/>
                    <a:pt x="146" y="291"/>
                    <a:pt x="146" y="291"/>
                  </a:cubicBezTo>
                  <a:close/>
                  <a:moveTo>
                    <a:pt x="156" y="285"/>
                  </a:moveTo>
                  <a:cubicBezTo>
                    <a:pt x="169" y="276"/>
                    <a:pt x="169" y="276"/>
                    <a:pt x="169" y="276"/>
                  </a:cubicBezTo>
                  <a:cubicBezTo>
                    <a:pt x="164" y="291"/>
                    <a:pt x="164" y="291"/>
                    <a:pt x="164" y="291"/>
                  </a:cubicBezTo>
                  <a:cubicBezTo>
                    <a:pt x="156" y="285"/>
                    <a:pt x="156" y="285"/>
                    <a:pt x="156" y="285"/>
                  </a:cubicBezTo>
                  <a:close/>
                  <a:moveTo>
                    <a:pt x="213" y="294"/>
                  </a:moveTo>
                  <a:cubicBezTo>
                    <a:pt x="214" y="292"/>
                    <a:pt x="214" y="290"/>
                    <a:pt x="214" y="288"/>
                  </a:cubicBezTo>
                  <a:cubicBezTo>
                    <a:pt x="213" y="287"/>
                    <a:pt x="212" y="286"/>
                    <a:pt x="210" y="285"/>
                  </a:cubicBezTo>
                  <a:cubicBezTo>
                    <a:pt x="211" y="283"/>
                    <a:pt x="211" y="283"/>
                    <a:pt x="211" y="283"/>
                  </a:cubicBezTo>
                  <a:cubicBezTo>
                    <a:pt x="230" y="292"/>
                    <a:pt x="230" y="292"/>
                    <a:pt x="230" y="292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9" y="308"/>
                    <a:pt x="250" y="306"/>
                    <a:pt x="249" y="305"/>
                  </a:cubicBezTo>
                  <a:cubicBezTo>
                    <a:pt x="249" y="304"/>
                    <a:pt x="248" y="302"/>
                    <a:pt x="245" y="301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61" y="306"/>
                    <a:pt x="261" y="306"/>
                    <a:pt x="261" y="306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8" y="307"/>
                    <a:pt x="256" y="307"/>
                    <a:pt x="255" y="308"/>
                  </a:cubicBezTo>
                  <a:cubicBezTo>
                    <a:pt x="254" y="308"/>
                    <a:pt x="252" y="310"/>
                    <a:pt x="251" y="312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28" y="348"/>
                    <a:pt x="228" y="348"/>
                    <a:pt x="228" y="348"/>
                  </a:cubicBezTo>
                  <a:cubicBezTo>
                    <a:pt x="215" y="297"/>
                    <a:pt x="215" y="297"/>
                    <a:pt x="215" y="297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1" y="328"/>
                    <a:pt x="200" y="330"/>
                    <a:pt x="201" y="331"/>
                  </a:cubicBezTo>
                  <a:cubicBezTo>
                    <a:pt x="201" y="332"/>
                    <a:pt x="203" y="334"/>
                    <a:pt x="205" y="335"/>
                  </a:cubicBezTo>
                  <a:cubicBezTo>
                    <a:pt x="204" y="337"/>
                    <a:pt x="204" y="337"/>
                    <a:pt x="204" y="337"/>
                  </a:cubicBezTo>
                  <a:cubicBezTo>
                    <a:pt x="189" y="329"/>
                    <a:pt x="189" y="329"/>
                    <a:pt x="189" y="329"/>
                  </a:cubicBezTo>
                  <a:cubicBezTo>
                    <a:pt x="190" y="328"/>
                    <a:pt x="190" y="328"/>
                    <a:pt x="190" y="328"/>
                  </a:cubicBezTo>
                  <a:cubicBezTo>
                    <a:pt x="192" y="329"/>
                    <a:pt x="194" y="329"/>
                    <a:pt x="195" y="328"/>
                  </a:cubicBezTo>
                  <a:cubicBezTo>
                    <a:pt x="196" y="328"/>
                    <a:pt x="198" y="326"/>
                    <a:pt x="199" y="324"/>
                  </a:cubicBezTo>
                  <a:cubicBezTo>
                    <a:pt x="213" y="294"/>
                    <a:pt x="213" y="294"/>
                    <a:pt x="213" y="294"/>
                  </a:cubicBezTo>
                  <a:close/>
                  <a:moveTo>
                    <a:pt x="340" y="352"/>
                  </a:moveTo>
                  <a:cubicBezTo>
                    <a:pt x="342" y="329"/>
                    <a:pt x="342" y="329"/>
                    <a:pt x="342" y="329"/>
                  </a:cubicBezTo>
                  <a:cubicBezTo>
                    <a:pt x="342" y="326"/>
                    <a:pt x="342" y="324"/>
                    <a:pt x="341" y="323"/>
                  </a:cubicBezTo>
                  <a:cubicBezTo>
                    <a:pt x="340" y="322"/>
                    <a:pt x="339" y="321"/>
                    <a:pt x="336" y="321"/>
                  </a:cubicBezTo>
                  <a:cubicBezTo>
                    <a:pt x="337" y="319"/>
                    <a:pt x="337" y="319"/>
                    <a:pt x="337" y="319"/>
                  </a:cubicBezTo>
                  <a:cubicBezTo>
                    <a:pt x="353" y="320"/>
                    <a:pt x="353" y="320"/>
                    <a:pt x="353" y="320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1" y="322"/>
                    <a:pt x="349" y="323"/>
                    <a:pt x="348" y="324"/>
                  </a:cubicBezTo>
                  <a:cubicBezTo>
                    <a:pt x="347" y="325"/>
                    <a:pt x="346" y="327"/>
                    <a:pt x="346" y="329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6"/>
                    <a:pt x="343" y="359"/>
                    <a:pt x="342" y="361"/>
                  </a:cubicBezTo>
                  <a:cubicBezTo>
                    <a:pt x="341" y="363"/>
                    <a:pt x="340" y="364"/>
                    <a:pt x="339" y="366"/>
                  </a:cubicBezTo>
                  <a:cubicBezTo>
                    <a:pt x="337" y="368"/>
                    <a:pt x="334" y="369"/>
                    <a:pt x="331" y="370"/>
                  </a:cubicBezTo>
                  <a:cubicBezTo>
                    <a:pt x="328" y="371"/>
                    <a:pt x="325" y="371"/>
                    <a:pt x="321" y="371"/>
                  </a:cubicBezTo>
                  <a:cubicBezTo>
                    <a:pt x="314" y="370"/>
                    <a:pt x="309" y="368"/>
                    <a:pt x="306" y="365"/>
                  </a:cubicBezTo>
                  <a:cubicBezTo>
                    <a:pt x="303" y="361"/>
                    <a:pt x="302" y="356"/>
                    <a:pt x="302" y="350"/>
                  </a:cubicBezTo>
                  <a:cubicBezTo>
                    <a:pt x="304" y="326"/>
                    <a:pt x="304" y="326"/>
                    <a:pt x="304" y="326"/>
                  </a:cubicBezTo>
                  <a:cubicBezTo>
                    <a:pt x="305" y="323"/>
                    <a:pt x="304" y="321"/>
                    <a:pt x="303" y="320"/>
                  </a:cubicBezTo>
                  <a:cubicBezTo>
                    <a:pt x="303" y="319"/>
                    <a:pt x="301" y="318"/>
                    <a:pt x="299" y="318"/>
                  </a:cubicBezTo>
                  <a:cubicBezTo>
                    <a:pt x="299" y="316"/>
                    <a:pt x="299" y="316"/>
                    <a:pt x="299" y="316"/>
                  </a:cubicBezTo>
                  <a:cubicBezTo>
                    <a:pt x="328" y="318"/>
                    <a:pt x="328" y="318"/>
                    <a:pt x="328" y="318"/>
                  </a:cubicBezTo>
                  <a:cubicBezTo>
                    <a:pt x="328" y="320"/>
                    <a:pt x="328" y="320"/>
                    <a:pt x="328" y="320"/>
                  </a:cubicBezTo>
                  <a:cubicBezTo>
                    <a:pt x="325" y="320"/>
                    <a:pt x="323" y="321"/>
                    <a:pt x="322" y="322"/>
                  </a:cubicBezTo>
                  <a:cubicBezTo>
                    <a:pt x="321" y="323"/>
                    <a:pt x="321" y="324"/>
                    <a:pt x="320" y="327"/>
                  </a:cubicBezTo>
                  <a:cubicBezTo>
                    <a:pt x="318" y="355"/>
                    <a:pt x="318" y="355"/>
                    <a:pt x="318" y="355"/>
                  </a:cubicBezTo>
                  <a:cubicBezTo>
                    <a:pt x="318" y="359"/>
                    <a:pt x="318" y="362"/>
                    <a:pt x="320" y="364"/>
                  </a:cubicBezTo>
                  <a:cubicBezTo>
                    <a:pt x="321" y="366"/>
                    <a:pt x="323" y="367"/>
                    <a:pt x="327" y="367"/>
                  </a:cubicBezTo>
                  <a:cubicBezTo>
                    <a:pt x="331" y="367"/>
                    <a:pt x="334" y="366"/>
                    <a:pt x="336" y="364"/>
                  </a:cubicBezTo>
                  <a:cubicBezTo>
                    <a:pt x="338" y="361"/>
                    <a:pt x="340" y="358"/>
                    <a:pt x="340" y="352"/>
                  </a:cubicBezTo>
                  <a:cubicBezTo>
                    <a:pt x="340" y="352"/>
                    <a:pt x="340" y="352"/>
                    <a:pt x="340" y="352"/>
                  </a:cubicBezTo>
                  <a:close/>
                  <a:moveTo>
                    <a:pt x="368" y="329"/>
                  </a:moveTo>
                  <a:cubicBezTo>
                    <a:pt x="368" y="327"/>
                    <a:pt x="367" y="325"/>
                    <a:pt x="366" y="324"/>
                  </a:cubicBezTo>
                  <a:cubicBezTo>
                    <a:pt x="365" y="323"/>
                    <a:pt x="363" y="323"/>
                    <a:pt x="361" y="323"/>
                  </a:cubicBezTo>
                  <a:cubicBezTo>
                    <a:pt x="360" y="321"/>
                    <a:pt x="360" y="321"/>
                    <a:pt x="360" y="321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410" y="344"/>
                    <a:pt x="410" y="344"/>
                    <a:pt x="410" y="344"/>
                  </a:cubicBezTo>
                  <a:cubicBezTo>
                    <a:pt x="407" y="324"/>
                    <a:pt x="407" y="324"/>
                    <a:pt x="407" y="324"/>
                  </a:cubicBezTo>
                  <a:cubicBezTo>
                    <a:pt x="407" y="321"/>
                    <a:pt x="406" y="320"/>
                    <a:pt x="405" y="319"/>
                  </a:cubicBezTo>
                  <a:cubicBezTo>
                    <a:pt x="404" y="318"/>
                    <a:pt x="402" y="317"/>
                    <a:pt x="400" y="317"/>
                  </a:cubicBezTo>
                  <a:cubicBezTo>
                    <a:pt x="399" y="316"/>
                    <a:pt x="399" y="316"/>
                    <a:pt x="399" y="316"/>
                  </a:cubicBezTo>
                  <a:cubicBezTo>
                    <a:pt x="416" y="313"/>
                    <a:pt x="416" y="313"/>
                    <a:pt x="416" y="313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4" y="316"/>
                    <a:pt x="412" y="316"/>
                    <a:pt x="411" y="318"/>
                  </a:cubicBezTo>
                  <a:cubicBezTo>
                    <a:pt x="410" y="319"/>
                    <a:pt x="410" y="321"/>
                    <a:pt x="411" y="323"/>
                  </a:cubicBezTo>
                  <a:cubicBezTo>
                    <a:pt x="416" y="365"/>
                    <a:pt x="416" y="365"/>
                    <a:pt x="416" y="365"/>
                  </a:cubicBezTo>
                  <a:cubicBezTo>
                    <a:pt x="411" y="366"/>
                    <a:pt x="411" y="366"/>
                    <a:pt x="411" y="366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6" y="361"/>
                    <a:pt x="376" y="361"/>
                    <a:pt x="376" y="361"/>
                  </a:cubicBezTo>
                  <a:cubicBezTo>
                    <a:pt x="377" y="364"/>
                    <a:pt x="377" y="366"/>
                    <a:pt x="379" y="367"/>
                  </a:cubicBezTo>
                  <a:cubicBezTo>
                    <a:pt x="380" y="368"/>
                    <a:pt x="381" y="368"/>
                    <a:pt x="384" y="368"/>
                  </a:cubicBezTo>
                  <a:cubicBezTo>
                    <a:pt x="384" y="370"/>
                    <a:pt x="384" y="370"/>
                    <a:pt x="384" y="370"/>
                  </a:cubicBezTo>
                  <a:cubicBezTo>
                    <a:pt x="368" y="372"/>
                    <a:pt x="368" y="372"/>
                    <a:pt x="368" y="372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70" y="370"/>
                    <a:pt x="371" y="369"/>
                    <a:pt x="372" y="368"/>
                  </a:cubicBezTo>
                  <a:cubicBezTo>
                    <a:pt x="373" y="366"/>
                    <a:pt x="373" y="364"/>
                    <a:pt x="373" y="362"/>
                  </a:cubicBezTo>
                  <a:cubicBezTo>
                    <a:pt x="368" y="329"/>
                    <a:pt x="368" y="329"/>
                    <a:pt x="368" y="329"/>
                  </a:cubicBezTo>
                  <a:close/>
                  <a:moveTo>
                    <a:pt x="461" y="345"/>
                  </a:moveTo>
                  <a:cubicBezTo>
                    <a:pt x="462" y="348"/>
                    <a:pt x="463" y="349"/>
                    <a:pt x="464" y="350"/>
                  </a:cubicBezTo>
                  <a:cubicBezTo>
                    <a:pt x="465" y="351"/>
                    <a:pt x="467" y="351"/>
                    <a:pt x="469" y="351"/>
                  </a:cubicBezTo>
                  <a:cubicBezTo>
                    <a:pt x="470" y="352"/>
                    <a:pt x="470" y="352"/>
                    <a:pt x="470" y="352"/>
                  </a:cubicBezTo>
                  <a:cubicBezTo>
                    <a:pt x="442" y="360"/>
                    <a:pt x="442" y="360"/>
                    <a:pt x="442" y="360"/>
                  </a:cubicBezTo>
                  <a:cubicBezTo>
                    <a:pt x="441" y="359"/>
                    <a:pt x="441" y="359"/>
                    <a:pt x="441" y="359"/>
                  </a:cubicBezTo>
                  <a:cubicBezTo>
                    <a:pt x="444" y="358"/>
                    <a:pt x="445" y="357"/>
                    <a:pt x="446" y="355"/>
                  </a:cubicBezTo>
                  <a:cubicBezTo>
                    <a:pt x="446" y="354"/>
                    <a:pt x="446" y="352"/>
                    <a:pt x="446" y="350"/>
                  </a:cubicBezTo>
                  <a:cubicBezTo>
                    <a:pt x="436" y="318"/>
                    <a:pt x="436" y="318"/>
                    <a:pt x="436" y="318"/>
                  </a:cubicBezTo>
                  <a:cubicBezTo>
                    <a:pt x="436" y="316"/>
                    <a:pt x="435" y="314"/>
                    <a:pt x="433" y="313"/>
                  </a:cubicBezTo>
                  <a:cubicBezTo>
                    <a:pt x="432" y="312"/>
                    <a:pt x="430" y="312"/>
                    <a:pt x="428" y="313"/>
                  </a:cubicBezTo>
                  <a:cubicBezTo>
                    <a:pt x="428" y="311"/>
                    <a:pt x="428" y="311"/>
                    <a:pt x="428" y="311"/>
                  </a:cubicBezTo>
                  <a:cubicBezTo>
                    <a:pt x="456" y="303"/>
                    <a:pt x="456" y="303"/>
                    <a:pt x="456" y="303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54" y="306"/>
                    <a:pt x="452" y="307"/>
                    <a:pt x="452" y="308"/>
                  </a:cubicBezTo>
                  <a:cubicBezTo>
                    <a:pt x="451" y="309"/>
                    <a:pt x="451" y="311"/>
                    <a:pt x="452" y="314"/>
                  </a:cubicBezTo>
                  <a:cubicBezTo>
                    <a:pt x="461" y="345"/>
                    <a:pt x="461" y="345"/>
                    <a:pt x="461" y="345"/>
                  </a:cubicBezTo>
                  <a:close/>
                  <a:moveTo>
                    <a:pt x="508" y="337"/>
                  </a:moveTo>
                  <a:cubicBezTo>
                    <a:pt x="511" y="336"/>
                    <a:pt x="511" y="336"/>
                    <a:pt x="511" y="336"/>
                  </a:cubicBezTo>
                  <a:cubicBezTo>
                    <a:pt x="507" y="287"/>
                    <a:pt x="507" y="287"/>
                    <a:pt x="507" y="287"/>
                  </a:cubicBezTo>
                  <a:cubicBezTo>
                    <a:pt x="507" y="285"/>
                    <a:pt x="507" y="284"/>
                    <a:pt x="507" y="282"/>
                  </a:cubicBezTo>
                  <a:cubicBezTo>
                    <a:pt x="508" y="281"/>
                    <a:pt x="509" y="280"/>
                    <a:pt x="510" y="279"/>
                  </a:cubicBezTo>
                  <a:cubicBezTo>
                    <a:pt x="509" y="277"/>
                    <a:pt x="509" y="277"/>
                    <a:pt x="509" y="277"/>
                  </a:cubicBezTo>
                  <a:cubicBezTo>
                    <a:pt x="495" y="285"/>
                    <a:pt x="495" y="285"/>
                    <a:pt x="495" y="285"/>
                  </a:cubicBezTo>
                  <a:cubicBezTo>
                    <a:pt x="496" y="286"/>
                    <a:pt x="496" y="286"/>
                    <a:pt x="496" y="286"/>
                  </a:cubicBezTo>
                  <a:cubicBezTo>
                    <a:pt x="498" y="286"/>
                    <a:pt x="499" y="285"/>
                    <a:pt x="500" y="285"/>
                  </a:cubicBezTo>
                  <a:cubicBezTo>
                    <a:pt x="501" y="285"/>
                    <a:pt x="502" y="286"/>
                    <a:pt x="503" y="287"/>
                  </a:cubicBezTo>
                  <a:cubicBezTo>
                    <a:pt x="503" y="287"/>
                    <a:pt x="503" y="287"/>
                    <a:pt x="503" y="288"/>
                  </a:cubicBezTo>
                  <a:cubicBezTo>
                    <a:pt x="503" y="288"/>
                    <a:pt x="503" y="289"/>
                    <a:pt x="503" y="290"/>
                  </a:cubicBezTo>
                  <a:cubicBezTo>
                    <a:pt x="506" y="316"/>
                    <a:pt x="506" y="316"/>
                    <a:pt x="506" y="316"/>
                  </a:cubicBezTo>
                  <a:cubicBezTo>
                    <a:pt x="485" y="298"/>
                    <a:pt x="485" y="298"/>
                    <a:pt x="485" y="298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6"/>
                    <a:pt x="483" y="296"/>
                  </a:cubicBezTo>
                  <a:cubicBezTo>
                    <a:pt x="483" y="295"/>
                    <a:pt x="483" y="295"/>
                    <a:pt x="483" y="294"/>
                  </a:cubicBezTo>
                  <a:cubicBezTo>
                    <a:pt x="484" y="293"/>
                    <a:pt x="485" y="292"/>
                    <a:pt x="486" y="292"/>
                  </a:cubicBezTo>
                  <a:cubicBezTo>
                    <a:pt x="486" y="291"/>
                    <a:pt x="486" y="291"/>
                    <a:pt x="486" y="291"/>
                  </a:cubicBezTo>
                  <a:cubicBezTo>
                    <a:pt x="486" y="290"/>
                    <a:pt x="486" y="290"/>
                    <a:pt x="486" y="290"/>
                  </a:cubicBezTo>
                  <a:cubicBezTo>
                    <a:pt x="462" y="302"/>
                    <a:pt x="462" y="302"/>
                    <a:pt x="462" y="302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64" y="303"/>
                    <a:pt x="465" y="303"/>
                    <a:pt x="467" y="303"/>
                  </a:cubicBezTo>
                  <a:cubicBezTo>
                    <a:pt x="468" y="304"/>
                    <a:pt x="469" y="305"/>
                    <a:pt x="471" y="306"/>
                  </a:cubicBezTo>
                  <a:cubicBezTo>
                    <a:pt x="508" y="337"/>
                    <a:pt x="508" y="337"/>
                    <a:pt x="508" y="337"/>
                  </a:cubicBezTo>
                  <a:close/>
                  <a:moveTo>
                    <a:pt x="547" y="316"/>
                  </a:moveTo>
                  <a:cubicBezTo>
                    <a:pt x="546" y="315"/>
                    <a:pt x="546" y="315"/>
                    <a:pt x="546" y="315"/>
                  </a:cubicBezTo>
                  <a:cubicBezTo>
                    <a:pt x="548" y="313"/>
                    <a:pt x="549" y="311"/>
                    <a:pt x="549" y="310"/>
                  </a:cubicBezTo>
                  <a:cubicBezTo>
                    <a:pt x="549" y="308"/>
                    <a:pt x="548" y="307"/>
                    <a:pt x="547" y="305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4" y="277"/>
                    <a:pt x="523" y="276"/>
                    <a:pt x="521" y="276"/>
                  </a:cubicBezTo>
                  <a:cubicBezTo>
                    <a:pt x="520" y="275"/>
                    <a:pt x="518" y="276"/>
                    <a:pt x="516" y="277"/>
                  </a:cubicBezTo>
                  <a:cubicBezTo>
                    <a:pt x="515" y="276"/>
                    <a:pt x="515" y="276"/>
                    <a:pt x="515" y="276"/>
                  </a:cubicBezTo>
                  <a:cubicBezTo>
                    <a:pt x="550" y="248"/>
                    <a:pt x="550" y="248"/>
                    <a:pt x="550" y="248"/>
                  </a:cubicBezTo>
                  <a:cubicBezTo>
                    <a:pt x="559" y="258"/>
                    <a:pt x="559" y="258"/>
                    <a:pt x="559" y="258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55" y="257"/>
                    <a:pt x="552" y="256"/>
                    <a:pt x="549" y="256"/>
                  </a:cubicBezTo>
                  <a:cubicBezTo>
                    <a:pt x="547" y="255"/>
                    <a:pt x="544" y="257"/>
                    <a:pt x="540" y="260"/>
                  </a:cubicBezTo>
                  <a:cubicBezTo>
                    <a:pt x="535" y="264"/>
                    <a:pt x="535" y="264"/>
                    <a:pt x="535" y="264"/>
                  </a:cubicBezTo>
                  <a:cubicBezTo>
                    <a:pt x="547" y="280"/>
                    <a:pt x="547" y="280"/>
                    <a:pt x="547" y="280"/>
                  </a:cubicBezTo>
                  <a:cubicBezTo>
                    <a:pt x="548" y="279"/>
                    <a:pt x="548" y="279"/>
                    <a:pt x="548" y="279"/>
                  </a:cubicBezTo>
                  <a:cubicBezTo>
                    <a:pt x="550" y="278"/>
                    <a:pt x="551" y="276"/>
                    <a:pt x="551" y="274"/>
                  </a:cubicBezTo>
                  <a:cubicBezTo>
                    <a:pt x="551" y="271"/>
                    <a:pt x="550" y="269"/>
                    <a:pt x="548" y="266"/>
                  </a:cubicBezTo>
                  <a:cubicBezTo>
                    <a:pt x="550" y="264"/>
                    <a:pt x="550" y="264"/>
                    <a:pt x="550" y="264"/>
                  </a:cubicBezTo>
                  <a:cubicBezTo>
                    <a:pt x="565" y="284"/>
                    <a:pt x="565" y="284"/>
                    <a:pt x="565" y="284"/>
                  </a:cubicBezTo>
                  <a:cubicBezTo>
                    <a:pt x="564" y="285"/>
                    <a:pt x="564" y="285"/>
                    <a:pt x="564" y="285"/>
                  </a:cubicBezTo>
                  <a:cubicBezTo>
                    <a:pt x="561" y="282"/>
                    <a:pt x="559" y="280"/>
                    <a:pt x="557" y="280"/>
                  </a:cubicBezTo>
                  <a:cubicBezTo>
                    <a:pt x="554" y="280"/>
                    <a:pt x="552" y="280"/>
                    <a:pt x="550" y="282"/>
                  </a:cubicBezTo>
                  <a:cubicBezTo>
                    <a:pt x="550" y="283"/>
                    <a:pt x="550" y="283"/>
                    <a:pt x="550" y="283"/>
                  </a:cubicBezTo>
                  <a:cubicBezTo>
                    <a:pt x="560" y="295"/>
                    <a:pt x="560" y="295"/>
                    <a:pt x="560" y="295"/>
                  </a:cubicBezTo>
                  <a:cubicBezTo>
                    <a:pt x="561" y="297"/>
                    <a:pt x="562" y="298"/>
                    <a:pt x="563" y="298"/>
                  </a:cubicBezTo>
                  <a:cubicBezTo>
                    <a:pt x="564" y="298"/>
                    <a:pt x="566" y="297"/>
                    <a:pt x="568" y="295"/>
                  </a:cubicBezTo>
                  <a:cubicBezTo>
                    <a:pt x="572" y="292"/>
                    <a:pt x="574" y="289"/>
                    <a:pt x="575" y="286"/>
                  </a:cubicBezTo>
                  <a:cubicBezTo>
                    <a:pt x="576" y="282"/>
                    <a:pt x="575" y="279"/>
                    <a:pt x="573" y="274"/>
                  </a:cubicBezTo>
                  <a:cubicBezTo>
                    <a:pt x="575" y="273"/>
                    <a:pt x="575" y="273"/>
                    <a:pt x="575" y="273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47" y="316"/>
                    <a:pt x="547" y="316"/>
                    <a:pt x="547" y="316"/>
                  </a:cubicBezTo>
                  <a:close/>
                  <a:moveTo>
                    <a:pt x="595" y="239"/>
                  </a:moveTo>
                  <a:cubicBezTo>
                    <a:pt x="596" y="238"/>
                    <a:pt x="596" y="238"/>
                    <a:pt x="596" y="238"/>
                  </a:cubicBezTo>
                  <a:cubicBezTo>
                    <a:pt x="598" y="236"/>
                    <a:pt x="599" y="233"/>
                    <a:pt x="599" y="231"/>
                  </a:cubicBezTo>
                  <a:cubicBezTo>
                    <a:pt x="598" y="229"/>
                    <a:pt x="597" y="226"/>
                    <a:pt x="594" y="224"/>
                  </a:cubicBezTo>
                  <a:cubicBezTo>
                    <a:pt x="591" y="221"/>
                    <a:pt x="588" y="220"/>
                    <a:pt x="586" y="220"/>
                  </a:cubicBezTo>
                  <a:cubicBezTo>
                    <a:pt x="583" y="220"/>
                    <a:pt x="581" y="222"/>
                    <a:pt x="579" y="225"/>
                  </a:cubicBezTo>
                  <a:cubicBezTo>
                    <a:pt x="595" y="239"/>
                    <a:pt x="595" y="239"/>
                    <a:pt x="595" y="239"/>
                  </a:cubicBezTo>
                  <a:close/>
                  <a:moveTo>
                    <a:pt x="609" y="250"/>
                  </a:moveTo>
                  <a:cubicBezTo>
                    <a:pt x="598" y="241"/>
                    <a:pt x="598" y="241"/>
                    <a:pt x="598" y="241"/>
                  </a:cubicBezTo>
                  <a:cubicBezTo>
                    <a:pt x="599" y="240"/>
                    <a:pt x="599" y="240"/>
                    <a:pt x="599" y="240"/>
                  </a:cubicBezTo>
                  <a:cubicBezTo>
                    <a:pt x="625" y="245"/>
                    <a:pt x="625" y="245"/>
                    <a:pt x="625" y="245"/>
                  </a:cubicBezTo>
                  <a:cubicBezTo>
                    <a:pt x="637" y="230"/>
                    <a:pt x="637" y="230"/>
                    <a:pt x="637" y="230"/>
                  </a:cubicBezTo>
                  <a:cubicBezTo>
                    <a:pt x="636" y="229"/>
                    <a:pt x="636" y="229"/>
                    <a:pt x="636" y="229"/>
                  </a:cubicBezTo>
                  <a:cubicBezTo>
                    <a:pt x="635" y="230"/>
                    <a:pt x="634" y="231"/>
                    <a:pt x="633" y="231"/>
                  </a:cubicBezTo>
                  <a:cubicBezTo>
                    <a:pt x="632" y="231"/>
                    <a:pt x="630" y="231"/>
                    <a:pt x="628" y="231"/>
                  </a:cubicBezTo>
                  <a:cubicBezTo>
                    <a:pt x="608" y="227"/>
                    <a:pt x="608" y="227"/>
                    <a:pt x="608" y="227"/>
                  </a:cubicBezTo>
                  <a:cubicBezTo>
                    <a:pt x="609" y="224"/>
                    <a:pt x="609" y="221"/>
                    <a:pt x="609" y="218"/>
                  </a:cubicBezTo>
                  <a:cubicBezTo>
                    <a:pt x="608" y="215"/>
                    <a:pt x="607" y="213"/>
                    <a:pt x="604" y="211"/>
                  </a:cubicBezTo>
                  <a:cubicBezTo>
                    <a:pt x="601" y="208"/>
                    <a:pt x="597" y="207"/>
                    <a:pt x="593" y="209"/>
                  </a:cubicBezTo>
                  <a:cubicBezTo>
                    <a:pt x="589" y="210"/>
                    <a:pt x="585" y="213"/>
                    <a:pt x="580" y="218"/>
                  </a:cubicBezTo>
                  <a:cubicBezTo>
                    <a:pt x="562" y="240"/>
                    <a:pt x="562" y="240"/>
                    <a:pt x="562" y="240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5" y="240"/>
                    <a:pt x="567" y="239"/>
                    <a:pt x="568" y="239"/>
                  </a:cubicBezTo>
                  <a:cubicBezTo>
                    <a:pt x="569" y="239"/>
                    <a:pt x="571" y="239"/>
                    <a:pt x="573" y="241"/>
                  </a:cubicBezTo>
                  <a:cubicBezTo>
                    <a:pt x="598" y="262"/>
                    <a:pt x="598" y="262"/>
                    <a:pt x="598" y="262"/>
                  </a:cubicBezTo>
                  <a:cubicBezTo>
                    <a:pt x="600" y="264"/>
                    <a:pt x="602" y="266"/>
                    <a:pt x="602" y="267"/>
                  </a:cubicBezTo>
                  <a:cubicBezTo>
                    <a:pt x="602" y="269"/>
                    <a:pt x="601" y="270"/>
                    <a:pt x="600" y="272"/>
                  </a:cubicBezTo>
                  <a:cubicBezTo>
                    <a:pt x="601" y="273"/>
                    <a:pt x="601" y="273"/>
                    <a:pt x="601" y="273"/>
                  </a:cubicBezTo>
                  <a:cubicBezTo>
                    <a:pt x="620" y="251"/>
                    <a:pt x="620" y="251"/>
                    <a:pt x="620" y="251"/>
                  </a:cubicBezTo>
                  <a:cubicBezTo>
                    <a:pt x="619" y="249"/>
                    <a:pt x="619" y="249"/>
                    <a:pt x="619" y="249"/>
                  </a:cubicBezTo>
                  <a:cubicBezTo>
                    <a:pt x="617" y="251"/>
                    <a:pt x="616" y="252"/>
                    <a:pt x="614" y="252"/>
                  </a:cubicBezTo>
                  <a:cubicBezTo>
                    <a:pt x="613" y="253"/>
                    <a:pt x="611" y="252"/>
                    <a:pt x="609" y="250"/>
                  </a:cubicBezTo>
                  <a:cubicBezTo>
                    <a:pt x="609" y="250"/>
                    <a:pt x="609" y="250"/>
                    <a:pt x="609" y="250"/>
                  </a:cubicBezTo>
                  <a:close/>
                  <a:moveTo>
                    <a:pt x="651" y="215"/>
                  </a:moveTo>
                  <a:cubicBezTo>
                    <a:pt x="634" y="206"/>
                    <a:pt x="634" y="206"/>
                    <a:pt x="634" y="206"/>
                  </a:cubicBezTo>
                  <a:cubicBezTo>
                    <a:pt x="635" y="204"/>
                    <a:pt x="635" y="204"/>
                    <a:pt x="635" y="204"/>
                  </a:cubicBezTo>
                  <a:cubicBezTo>
                    <a:pt x="639" y="206"/>
                    <a:pt x="643" y="206"/>
                    <a:pt x="648" y="205"/>
                  </a:cubicBezTo>
                  <a:cubicBezTo>
                    <a:pt x="652" y="203"/>
                    <a:pt x="655" y="200"/>
                    <a:pt x="657" y="196"/>
                  </a:cubicBezTo>
                  <a:cubicBezTo>
                    <a:pt x="659" y="194"/>
                    <a:pt x="659" y="191"/>
                    <a:pt x="659" y="189"/>
                  </a:cubicBezTo>
                  <a:cubicBezTo>
                    <a:pt x="659" y="187"/>
                    <a:pt x="658" y="185"/>
                    <a:pt x="656" y="184"/>
                  </a:cubicBezTo>
                  <a:cubicBezTo>
                    <a:pt x="653" y="183"/>
                    <a:pt x="648" y="185"/>
                    <a:pt x="641" y="190"/>
                  </a:cubicBezTo>
                  <a:cubicBezTo>
                    <a:pt x="640" y="190"/>
                    <a:pt x="640" y="190"/>
                    <a:pt x="640" y="190"/>
                  </a:cubicBezTo>
                  <a:cubicBezTo>
                    <a:pt x="640" y="191"/>
                    <a:pt x="639" y="191"/>
                    <a:pt x="638" y="192"/>
                  </a:cubicBezTo>
                  <a:cubicBezTo>
                    <a:pt x="633" y="196"/>
                    <a:pt x="629" y="198"/>
                    <a:pt x="626" y="198"/>
                  </a:cubicBezTo>
                  <a:cubicBezTo>
                    <a:pt x="625" y="199"/>
                    <a:pt x="623" y="199"/>
                    <a:pt x="622" y="198"/>
                  </a:cubicBezTo>
                  <a:cubicBezTo>
                    <a:pt x="620" y="198"/>
                    <a:pt x="619" y="198"/>
                    <a:pt x="618" y="197"/>
                  </a:cubicBezTo>
                  <a:cubicBezTo>
                    <a:pt x="614" y="195"/>
                    <a:pt x="611" y="191"/>
                    <a:pt x="610" y="186"/>
                  </a:cubicBezTo>
                  <a:cubicBezTo>
                    <a:pt x="609" y="182"/>
                    <a:pt x="610" y="177"/>
                    <a:pt x="613" y="172"/>
                  </a:cubicBezTo>
                  <a:cubicBezTo>
                    <a:pt x="614" y="169"/>
                    <a:pt x="616" y="167"/>
                    <a:pt x="619" y="165"/>
                  </a:cubicBezTo>
                  <a:cubicBezTo>
                    <a:pt x="622" y="162"/>
                    <a:pt x="623" y="161"/>
                    <a:pt x="623" y="161"/>
                  </a:cubicBezTo>
                  <a:cubicBezTo>
                    <a:pt x="624" y="160"/>
                    <a:pt x="624" y="159"/>
                    <a:pt x="623" y="159"/>
                  </a:cubicBezTo>
                  <a:cubicBezTo>
                    <a:pt x="623" y="158"/>
                    <a:pt x="622" y="158"/>
                    <a:pt x="621" y="157"/>
                  </a:cubicBezTo>
                  <a:cubicBezTo>
                    <a:pt x="622" y="155"/>
                    <a:pt x="622" y="155"/>
                    <a:pt x="622" y="155"/>
                  </a:cubicBezTo>
                  <a:cubicBezTo>
                    <a:pt x="637" y="163"/>
                    <a:pt x="637" y="163"/>
                    <a:pt x="637" y="163"/>
                  </a:cubicBezTo>
                  <a:cubicBezTo>
                    <a:pt x="636" y="165"/>
                    <a:pt x="636" y="165"/>
                    <a:pt x="636" y="165"/>
                  </a:cubicBezTo>
                  <a:cubicBezTo>
                    <a:pt x="632" y="163"/>
                    <a:pt x="628" y="163"/>
                    <a:pt x="625" y="165"/>
                  </a:cubicBezTo>
                  <a:cubicBezTo>
                    <a:pt x="621" y="166"/>
                    <a:pt x="618" y="169"/>
                    <a:pt x="616" y="173"/>
                  </a:cubicBezTo>
                  <a:cubicBezTo>
                    <a:pt x="615" y="175"/>
                    <a:pt x="615" y="177"/>
                    <a:pt x="615" y="179"/>
                  </a:cubicBezTo>
                  <a:cubicBezTo>
                    <a:pt x="615" y="181"/>
                    <a:pt x="616" y="182"/>
                    <a:pt x="618" y="183"/>
                  </a:cubicBezTo>
                  <a:cubicBezTo>
                    <a:pt x="620" y="184"/>
                    <a:pt x="624" y="183"/>
                    <a:pt x="630" y="179"/>
                  </a:cubicBezTo>
                  <a:cubicBezTo>
                    <a:pt x="630" y="178"/>
                    <a:pt x="630" y="178"/>
                    <a:pt x="630" y="178"/>
                  </a:cubicBezTo>
                  <a:cubicBezTo>
                    <a:pt x="634" y="175"/>
                    <a:pt x="637" y="173"/>
                    <a:pt x="639" y="172"/>
                  </a:cubicBezTo>
                  <a:cubicBezTo>
                    <a:pt x="641" y="170"/>
                    <a:pt x="643" y="170"/>
                    <a:pt x="644" y="169"/>
                  </a:cubicBezTo>
                  <a:cubicBezTo>
                    <a:pt x="646" y="169"/>
                    <a:pt x="648" y="169"/>
                    <a:pt x="650" y="169"/>
                  </a:cubicBezTo>
                  <a:cubicBezTo>
                    <a:pt x="652" y="169"/>
                    <a:pt x="654" y="170"/>
                    <a:pt x="656" y="171"/>
                  </a:cubicBezTo>
                  <a:cubicBezTo>
                    <a:pt x="660" y="173"/>
                    <a:pt x="663" y="177"/>
                    <a:pt x="664" y="182"/>
                  </a:cubicBezTo>
                  <a:cubicBezTo>
                    <a:pt x="665" y="186"/>
                    <a:pt x="664" y="191"/>
                    <a:pt x="661" y="197"/>
                  </a:cubicBezTo>
                  <a:cubicBezTo>
                    <a:pt x="659" y="199"/>
                    <a:pt x="657" y="202"/>
                    <a:pt x="654" y="205"/>
                  </a:cubicBezTo>
                  <a:cubicBezTo>
                    <a:pt x="652" y="207"/>
                    <a:pt x="650" y="209"/>
                    <a:pt x="650" y="209"/>
                  </a:cubicBezTo>
                  <a:cubicBezTo>
                    <a:pt x="650" y="210"/>
                    <a:pt x="650" y="211"/>
                    <a:pt x="650" y="211"/>
                  </a:cubicBezTo>
                  <a:cubicBezTo>
                    <a:pt x="650" y="212"/>
                    <a:pt x="651" y="213"/>
                    <a:pt x="652" y="213"/>
                  </a:cubicBezTo>
                  <a:cubicBezTo>
                    <a:pt x="651" y="215"/>
                    <a:pt x="651" y="215"/>
                    <a:pt x="651" y="215"/>
                  </a:cubicBezTo>
                  <a:close/>
                  <a:moveTo>
                    <a:pt x="678" y="136"/>
                  </a:moveTo>
                  <a:cubicBezTo>
                    <a:pt x="647" y="124"/>
                    <a:pt x="647" y="124"/>
                    <a:pt x="647" y="124"/>
                  </a:cubicBezTo>
                  <a:cubicBezTo>
                    <a:pt x="644" y="123"/>
                    <a:pt x="643" y="122"/>
                    <a:pt x="642" y="121"/>
                  </a:cubicBezTo>
                  <a:cubicBezTo>
                    <a:pt x="642" y="120"/>
                    <a:pt x="642" y="118"/>
                    <a:pt x="642" y="116"/>
                  </a:cubicBezTo>
                  <a:cubicBezTo>
                    <a:pt x="641" y="115"/>
                    <a:pt x="641" y="115"/>
                    <a:pt x="641" y="115"/>
                  </a:cubicBezTo>
                  <a:cubicBezTo>
                    <a:pt x="630" y="142"/>
                    <a:pt x="630" y="142"/>
                    <a:pt x="630" y="142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3" y="141"/>
                    <a:pt x="634" y="139"/>
                    <a:pt x="635" y="139"/>
                  </a:cubicBezTo>
                  <a:cubicBezTo>
                    <a:pt x="637" y="138"/>
                    <a:pt x="639" y="138"/>
                    <a:pt x="641" y="139"/>
                  </a:cubicBezTo>
                  <a:cubicBezTo>
                    <a:pt x="672" y="151"/>
                    <a:pt x="672" y="151"/>
                    <a:pt x="672" y="151"/>
                  </a:cubicBezTo>
                  <a:cubicBezTo>
                    <a:pt x="674" y="152"/>
                    <a:pt x="676" y="153"/>
                    <a:pt x="677" y="154"/>
                  </a:cubicBezTo>
                  <a:cubicBezTo>
                    <a:pt x="677" y="156"/>
                    <a:pt x="677" y="158"/>
                    <a:pt x="676" y="160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89" y="133"/>
                    <a:pt x="689" y="133"/>
                    <a:pt x="689" y="133"/>
                  </a:cubicBezTo>
                  <a:cubicBezTo>
                    <a:pt x="687" y="133"/>
                    <a:pt x="687" y="133"/>
                    <a:pt x="687" y="133"/>
                  </a:cubicBezTo>
                  <a:cubicBezTo>
                    <a:pt x="686" y="135"/>
                    <a:pt x="685" y="136"/>
                    <a:pt x="683" y="137"/>
                  </a:cubicBezTo>
                  <a:cubicBezTo>
                    <a:pt x="682" y="137"/>
                    <a:pt x="680" y="137"/>
                    <a:pt x="678" y="136"/>
                  </a:cubicBezTo>
                  <a:cubicBezTo>
                    <a:pt x="678" y="136"/>
                    <a:pt x="678" y="136"/>
                    <a:pt x="678" y="136"/>
                  </a:cubicBezTo>
                  <a:close/>
                  <a:moveTo>
                    <a:pt x="656" y="57"/>
                  </a:moveTo>
                  <a:cubicBezTo>
                    <a:pt x="669" y="60"/>
                    <a:pt x="669" y="60"/>
                    <a:pt x="669" y="60"/>
                  </a:cubicBezTo>
                  <a:cubicBezTo>
                    <a:pt x="668" y="62"/>
                    <a:pt x="668" y="62"/>
                    <a:pt x="668" y="62"/>
                  </a:cubicBezTo>
                  <a:cubicBezTo>
                    <a:pt x="665" y="62"/>
                    <a:pt x="662" y="62"/>
                    <a:pt x="660" y="63"/>
                  </a:cubicBezTo>
                  <a:cubicBezTo>
                    <a:pt x="658" y="64"/>
                    <a:pt x="657" y="67"/>
                    <a:pt x="656" y="70"/>
                  </a:cubicBezTo>
                  <a:cubicBezTo>
                    <a:pt x="655" y="73"/>
                    <a:pt x="655" y="73"/>
                    <a:pt x="655" y="73"/>
                  </a:cubicBezTo>
                  <a:cubicBezTo>
                    <a:pt x="693" y="82"/>
                    <a:pt x="693" y="82"/>
                    <a:pt x="693" y="82"/>
                  </a:cubicBezTo>
                  <a:cubicBezTo>
                    <a:pt x="696" y="83"/>
                    <a:pt x="698" y="83"/>
                    <a:pt x="699" y="82"/>
                  </a:cubicBezTo>
                  <a:cubicBezTo>
                    <a:pt x="700" y="81"/>
                    <a:pt x="701" y="80"/>
                    <a:pt x="702" y="77"/>
                  </a:cubicBezTo>
                  <a:cubicBezTo>
                    <a:pt x="704" y="78"/>
                    <a:pt x="704" y="78"/>
                    <a:pt x="704" y="78"/>
                  </a:cubicBezTo>
                  <a:cubicBezTo>
                    <a:pt x="697" y="106"/>
                    <a:pt x="697" y="106"/>
                    <a:pt x="697" y="106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6" y="103"/>
                    <a:pt x="696" y="102"/>
                    <a:pt x="695" y="100"/>
                  </a:cubicBezTo>
                  <a:cubicBezTo>
                    <a:pt x="694" y="99"/>
                    <a:pt x="692" y="98"/>
                    <a:pt x="690" y="98"/>
                  </a:cubicBezTo>
                  <a:cubicBezTo>
                    <a:pt x="652" y="89"/>
                    <a:pt x="652" y="89"/>
                    <a:pt x="652" y="89"/>
                  </a:cubicBezTo>
                  <a:cubicBezTo>
                    <a:pt x="651" y="92"/>
                    <a:pt x="651" y="92"/>
                    <a:pt x="651" y="92"/>
                  </a:cubicBezTo>
                  <a:cubicBezTo>
                    <a:pt x="650" y="96"/>
                    <a:pt x="651" y="98"/>
                    <a:pt x="652" y="100"/>
                  </a:cubicBezTo>
                  <a:cubicBezTo>
                    <a:pt x="653" y="102"/>
                    <a:pt x="655" y="104"/>
                    <a:pt x="658" y="105"/>
                  </a:cubicBezTo>
                  <a:cubicBezTo>
                    <a:pt x="658" y="107"/>
                    <a:pt x="658" y="107"/>
                    <a:pt x="658" y="107"/>
                  </a:cubicBezTo>
                  <a:cubicBezTo>
                    <a:pt x="645" y="104"/>
                    <a:pt x="645" y="104"/>
                    <a:pt x="645" y="104"/>
                  </a:cubicBezTo>
                  <a:cubicBezTo>
                    <a:pt x="656" y="57"/>
                    <a:pt x="656" y="57"/>
                    <a:pt x="656" y="57"/>
                  </a:cubicBezTo>
                  <a:close/>
                  <a:moveTo>
                    <a:pt x="684" y="17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701" y="18"/>
                    <a:pt x="703" y="17"/>
                    <a:pt x="704" y="16"/>
                  </a:cubicBezTo>
                  <a:cubicBezTo>
                    <a:pt x="705" y="15"/>
                    <a:pt x="706" y="13"/>
                    <a:pt x="706" y="11"/>
                  </a:cubicBezTo>
                  <a:cubicBezTo>
                    <a:pt x="708" y="11"/>
                    <a:pt x="708" y="11"/>
                    <a:pt x="708" y="11"/>
                  </a:cubicBezTo>
                  <a:cubicBezTo>
                    <a:pt x="708" y="40"/>
                    <a:pt x="708" y="40"/>
                    <a:pt x="708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38"/>
                    <a:pt x="705" y="36"/>
                    <a:pt x="704" y="35"/>
                  </a:cubicBezTo>
                  <a:cubicBezTo>
                    <a:pt x="703" y="34"/>
                    <a:pt x="701" y="34"/>
                    <a:pt x="698" y="34"/>
                  </a:cubicBezTo>
                  <a:cubicBezTo>
                    <a:pt x="687" y="33"/>
                    <a:pt x="687" y="33"/>
                    <a:pt x="687" y="33"/>
                  </a:cubicBezTo>
                  <a:cubicBezTo>
                    <a:pt x="663" y="46"/>
                    <a:pt x="663" y="46"/>
                    <a:pt x="663" y="46"/>
                  </a:cubicBezTo>
                  <a:cubicBezTo>
                    <a:pt x="661" y="47"/>
                    <a:pt x="660" y="48"/>
                    <a:pt x="659" y="49"/>
                  </a:cubicBezTo>
                  <a:cubicBezTo>
                    <a:pt x="658" y="50"/>
                    <a:pt x="658" y="51"/>
                    <a:pt x="658" y="53"/>
                  </a:cubicBezTo>
                  <a:cubicBezTo>
                    <a:pt x="656" y="53"/>
                    <a:pt x="656" y="53"/>
                    <a:pt x="656" y="53"/>
                  </a:cubicBezTo>
                  <a:cubicBezTo>
                    <a:pt x="656" y="26"/>
                    <a:pt x="656" y="26"/>
                    <a:pt x="656" y="26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7"/>
                    <a:pt x="658" y="28"/>
                    <a:pt x="659" y="29"/>
                  </a:cubicBezTo>
                  <a:cubicBezTo>
                    <a:pt x="659" y="29"/>
                    <a:pt x="660" y="30"/>
                    <a:pt x="660" y="30"/>
                  </a:cubicBezTo>
                  <a:cubicBezTo>
                    <a:pt x="661" y="30"/>
                    <a:pt x="661" y="30"/>
                    <a:pt x="661" y="30"/>
                  </a:cubicBezTo>
                  <a:cubicBezTo>
                    <a:pt x="662" y="29"/>
                    <a:pt x="662" y="29"/>
                    <a:pt x="662" y="29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64" y="10"/>
                    <a:pt x="664" y="10"/>
                    <a:pt x="664" y="10"/>
                  </a:cubicBezTo>
                  <a:cubicBezTo>
                    <a:pt x="663" y="10"/>
                    <a:pt x="663" y="10"/>
                    <a:pt x="663" y="10"/>
                  </a:cubicBezTo>
                  <a:cubicBezTo>
                    <a:pt x="662" y="9"/>
                    <a:pt x="662" y="9"/>
                    <a:pt x="661" y="9"/>
                  </a:cubicBezTo>
                  <a:cubicBezTo>
                    <a:pt x="660" y="9"/>
                    <a:pt x="660" y="10"/>
                    <a:pt x="659" y="11"/>
                  </a:cubicBezTo>
                  <a:cubicBezTo>
                    <a:pt x="659" y="11"/>
                    <a:pt x="659" y="13"/>
                    <a:pt x="659" y="1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57" y="15"/>
                    <a:pt x="657" y="15"/>
                    <a:pt x="657" y="15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59" y="1"/>
                    <a:pt x="659" y="1"/>
                    <a:pt x="659" y="1"/>
                  </a:cubicBezTo>
                  <a:cubicBezTo>
                    <a:pt x="659" y="1"/>
                    <a:pt x="659" y="2"/>
                    <a:pt x="660" y="3"/>
                  </a:cubicBezTo>
                  <a:cubicBezTo>
                    <a:pt x="660" y="4"/>
                    <a:pt x="661" y="5"/>
                    <a:pt x="663" y="6"/>
                  </a:cubicBezTo>
                  <a:lnTo>
                    <a:pt x="68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ŝ1íḋe">
              <a:extLst>
                <a:ext uri="{FF2B5EF4-FFF2-40B4-BE49-F238E27FC236}">
                  <a16:creationId xmlns="" xmlns:a16="http://schemas.microsoft.com/office/drawing/2014/main" id="{BE7EB58F-D722-443A-8BBA-D06B08DD8D35}"/>
                </a:ext>
              </a:extLst>
            </p:cNvPr>
            <p:cNvSpPr/>
            <p:nvPr/>
          </p:nvSpPr>
          <p:spPr bwMode="auto">
            <a:xfrm>
              <a:off x="2840038" y="4119563"/>
              <a:ext cx="493713" cy="128588"/>
            </a:xfrm>
            <a:custGeom>
              <a:avLst/>
              <a:gdLst>
                <a:gd name="T0" fmla="*/ 0 w 150"/>
                <a:gd name="T1" fmla="*/ 36 h 39"/>
                <a:gd name="T2" fmla="*/ 9 w 150"/>
                <a:gd name="T3" fmla="*/ 33 h 39"/>
                <a:gd name="T4" fmla="*/ 8 w 150"/>
                <a:gd name="T5" fmla="*/ 7 h 39"/>
                <a:gd name="T6" fmla="*/ 3 w 150"/>
                <a:gd name="T7" fmla="*/ 7 h 39"/>
                <a:gd name="T8" fmla="*/ 1 w 150"/>
                <a:gd name="T9" fmla="*/ 5 h 39"/>
                <a:gd name="T10" fmla="*/ 17 w 150"/>
                <a:gd name="T11" fmla="*/ 0 h 39"/>
                <a:gd name="T12" fmla="*/ 19 w 150"/>
                <a:gd name="T13" fmla="*/ 33 h 39"/>
                <a:gd name="T14" fmla="*/ 28 w 150"/>
                <a:gd name="T15" fmla="*/ 36 h 39"/>
                <a:gd name="T16" fmla="*/ 21 w 150"/>
                <a:gd name="T17" fmla="*/ 38 h 39"/>
                <a:gd name="T18" fmla="*/ 6 w 150"/>
                <a:gd name="T19" fmla="*/ 38 h 39"/>
                <a:gd name="T20" fmla="*/ 0 w 150"/>
                <a:gd name="T21" fmla="*/ 38 h 39"/>
                <a:gd name="T22" fmla="*/ 46 w 150"/>
                <a:gd name="T23" fmla="*/ 24 h 39"/>
                <a:gd name="T24" fmla="*/ 48 w 150"/>
                <a:gd name="T25" fmla="*/ 34 h 39"/>
                <a:gd name="T26" fmla="*/ 61 w 150"/>
                <a:gd name="T27" fmla="*/ 34 h 39"/>
                <a:gd name="T28" fmla="*/ 60 w 150"/>
                <a:gd name="T29" fmla="*/ 25 h 39"/>
                <a:gd name="T30" fmla="*/ 51 w 150"/>
                <a:gd name="T31" fmla="*/ 21 h 39"/>
                <a:gd name="T32" fmla="*/ 60 w 150"/>
                <a:gd name="T33" fmla="*/ 12 h 39"/>
                <a:gd name="T34" fmla="*/ 59 w 150"/>
                <a:gd name="T35" fmla="*/ 4 h 39"/>
                <a:gd name="T36" fmla="*/ 48 w 150"/>
                <a:gd name="T37" fmla="*/ 4 h 39"/>
                <a:gd name="T38" fmla="*/ 49 w 150"/>
                <a:gd name="T39" fmla="*/ 11 h 39"/>
                <a:gd name="T40" fmla="*/ 56 w 150"/>
                <a:gd name="T41" fmla="*/ 15 h 39"/>
                <a:gd name="T42" fmla="*/ 41 w 150"/>
                <a:gd name="T43" fmla="*/ 15 h 39"/>
                <a:gd name="T44" fmla="*/ 43 w 150"/>
                <a:gd name="T45" fmla="*/ 3 h 39"/>
                <a:gd name="T46" fmla="*/ 65 w 150"/>
                <a:gd name="T47" fmla="*/ 3 h 39"/>
                <a:gd name="T48" fmla="*/ 67 w 150"/>
                <a:gd name="T49" fmla="*/ 13 h 39"/>
                <a:gd name="T50" fmla="*/ 68 w 150"/>
                <a:gd name="T51" fmla="*/ 21 h 39"/>
                <a:gd name="T52" fmla="*/ 66 w 150"/>
                <a:gd name="T53" fmla="*/ 36 h 39"/>
                <a:gd name="T54" fmla="*/ 41 w 150"/>
                <a:gd name="T55" fmla="*/ 36 h 39"/>
                <a:gd name="T56" fmla="*/ 39 w 150"/>
                <a:gd name="T57" fmla="*/ 23 h 39"/>
                <a:gd name="T58" fmla="*/ 47 w 150"/>
                <a:gd name="T59" fmla="*/ 19 h 39"/>
                <a:gd name="T60" fmla="*/ 80 w 150"/>
                <a:gd name="T61" fmla="*/ 33 h 39"/>
                <a:gd name="T62" fmla="*/ 87 w 150"/>
                <a:gd name="T63" fmla="*/ 36 h 39"/>
                <a:gd name="T64" fmla="*/ 100 w 150"/>
                <a:gd name="T65" fmla="*/ 20 h 39"/>
                <a:gd name="T66" fmla="*/ 95 w 150"/>
                <a:gd name="T67" fmla="*/ 25 h 39"/>
                <a:gd name="T68" fmla="*/ 79 w 150"/>
                <a:gd name="T69" fmla="*/ 23 h 39"/>
                <a:gd name="T70" fmla="*/ 81 w 150"/>
                <a:gd name="T71" fmla="*/ 4 h 39"/>
                <a:gd name="T72" fmla="*/ 105 w 150"/>
                <a:gd name="T73" fmla="*/ 5 h 39"/>
                <a:gd name="T74" fmla="*/ 108 w 150"/>
                <a:gd name="T75" fmla="*/ 26 h 39"/>
                <a:gd name="T76" fmla="*/ 96 w 150"/>
                <a:gd name="T77" fmla="*/ 38 h 39"/>
                <a:gd name="T78" fmla="*/ 81 w 150"/>
                <a:gd name="T79" fmla="*/ 38 h 39"/>
                <a:gd name="T80" fmla="*/ 77 w 150"/>
                <a:gd name="T81" fmla="*/ 36 h 39"/>
                <a:gd name="T82" fmla="*/ 98 w 150"/>
                <a:gd name="T83" fmla="*/ 19 h 39"/>
                <a:gd name="T84" fmla="*/ 98 w 150"/>
                <a:gd name="T85" fmla="*/ 6 h 39"/>
                <a:gd name="T86" fmla="*/ 87 w 150"/>
                <a:gd name="T87" fmla="*/ 6 h 39"/>
                <a:gd name="T88" fmla="*/ 88 w 150"/>
                <a:gd name="T89" fmla="*/ 19 h 39"/>
                <a:gd name="T90" fmla="*/ 93 w 150"/>
                <a:gd name="T91" fmla="*/ 21 h 39"/>
                <a:gd name="T92" fmla="*/ 128 w 150"/>
                <a:gd name="T93" fmla="*/ 20 h 39"/>
                <a:gd name="T94" fmla="*/ 129 w 150"/>
                <a:gd name="T95" fmla="*/ 33 h 39"/>
                <a:gd name="T96" fmla="*/ 139 w 150"/>
                <a:gd name="T97" fmla="*/ 34 h 39"/>
                <a:gd name="T98" fmla="*/ 139 w 150"/>
                <a:gd name="T99" fmla="*/ 21 h 39"/>
                <a:gd name="T100" fmla="*/ 133 w 150"/>
                <a:gd name="T101" fmla="*/ 18 h 39"/>
                <a:gd name="T102" fmla="*/ 146 w 150"/>
                <a:gd name="T103" fmla="*/ 6 h 39"/>
                <a:gd name="T104" fmla="*/ 139 w 150"/>
                <a:gd name="T105" fmla="*/ 4 h 39"/>
                <a:gd name="T106" fmla="*/ 126 w 150"/>
                <a:gd name="T107" fmla="*/ 19 h 39"/>
                <a:gd name="T108" fmla="*/ 131 w 150"/>
                <a:gd name="T109" fmla="*/ 15 h 39"/>
                <a:gd name="T110" fmla="*/ 147 w 150"/>
                <a:gd name="T111" fmla="*/ 16 h 39"/>
                <a:gd name="T112" fmla="*/ 146 w 150"/>
                <a:gd name="T113" fmla="*/ 35 h 39"/>
                <a:gd name="T114" fmla="*/ 121 w 150"/>
                <a:gd name="T115" fmla="*/ 35 h 39"/>
                <a:gd name="T116" fmla="*/ 118 w 150"/>
                <a:gd name="T117" fmla="*/ 13 h 39"/>
                <a:gd name="T118" fmla="*/ 130 w 150"/>
                <a:gd name="T119" fmla="*/ 2 h 39"/>
                <a:gd name="T120" fmla="*/ 145 w 150"/>
                <a:gd name="T12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39">
                  <a:moveTo>
                    <a:pt x="0" y="3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6" y="36"/>
                    <a:pt x="8" y="35"/>
                  </a:cubicBezTo>
                  <a:cubicBezTo>
                    <a:pt x="9" y="35"/>
                    <a:pt x="9" y="34"/>
                    <a:pt x="9" y="3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4"/>
                    <a:pt x="7" y="4"/>
                    <a:pt x="9" y="3"/>
                  </a:cubicBezTo>
                  <a:cubicBezTo>
                    <a:pt x="12" y="3"/>
                    <a:pt x="14" y="2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20" y="35"/>
                    <a:pt x="21" y="35"/>
                  </a:cubicBezTo>
                  <a:cubicBezTo>
                    <a:pt x="22" y="36"/>
                    <a:pt x="24" y="36"/>
                    <a:pt x="28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38"/>
                    <a:pt x="23" y="38"/>
                    <a:pt x="21" y="38"/>
                  </a:cubicBezTo>
                  <a:cubicBezTo>
                    <a:pt x="19" y="38"/>
                    <a:pt x="16" y="38"/>
                    <a:pt x="14" y="38"/>
                  </a:cubicBezTo>
                  <a:cubicBezTo>
                    <a:pt x="11" y="38"/>
                    <a:pt x="8" y="38"/>
                    <a:pt x="6" y="38"/>
                  </a:cubicBezTo>
                  <a:cubicBezTo>
                    <a:pt x="4" y="38"/>
                    <a:pt x="2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51" y="21"/>
                  </a:moveTo>
                  <a:cubicBezTo>
                    <a:pt x="49" y="22"/>
                    <a:pt x="48" y="23"/>
                    <a:pt x="46" y="24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45" y="31"/>
                    <a:pt x="46" y="32"/>
                    <a:pt x="48" y="34"/>
                  </a:cubicBezTo>
                  <a:cubicBezTo>
                    <a:pt x="50" y="35"/>
                    <a:pt x="52" y="36"/>
                    <a:pt x="55" y="36"/>
                  </a:cubicBezTo>
                  <a:cubicBezTo>
                    <a:pt x="57" y="36"/>
                    <a:pt x="59" y="36"/>
                    <a:pt x="61" y="34"/>
                  </a:cubicBezTo>
                  <a:cubicBezTo>
                    <a:pt x="62" y="33"/>
                    <a:pt x="63" y="32"/>
                    <a:pt x="63" y="30"/>
                  </a:cubicBezTo>
                  <a:cubicBezTo>
                    <a:pt x="63" y="28"/>
                    <a:pt x="62" y="27"/>
                    <a:pt x="60" y="25"/>
                  </a:cubicBezTo>
                  <a:cubicBezTo>
                    <a:pt x="58" y="24"/>
                    <a:pt x="55" y="23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56" y="15"/>
                  </a:moveTo>
                  <a:cubicBezTo>
                    <a:pt x="58" y="14"/>
                    <a:pt x="59" y="13"/>
                    <a:pt x="60" y="12"/>
                  </a:cubicBezTo>
                  <a:cubicBezTo>
                    <a:pt x="61" y="11"/>
                    <a:pt x="61" y="10"/>
                    <a:pt x="61" y="8"/>
                  </a:cubicBezTo>
                  <a:cubicBezTo>
                    <a:pt x="61" y="7"/>
                    <a:pt x="60" y="5"/>
                    <a:pt x="59" y="4"/>
                  </a:cubicBezTo>
                  <a:cubicBezTo>
                    <a:pt x="57" y="3"/>
                    <a:pt x="56" y="3"/>
                    <a:pt x="53" y="3"/>
                  </a:cubicBezTo>
                  <a:cubicBezTo>
                    <a:pt x="51" y="3"/>
                    <a:pt x="50" y="3"/>
                    <a:pt x="48" y="4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9"/>
                    <a:pt x="47" y="10"/>
                    <a:pt x="49" y="11"/>
                  </a:cubicBezTo>
                  <a:cubicBezTo>
                    <a:pt x="50" y="13"/>
                    <a:pt x="53" y="14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47" y="19"/>
                  </a:moveTo>
                  <a:cubicBezTo>
                    <a:pt x="44" y="18"/>
                    <a:pt x="42" y="16"/>
                    <a:pt x="41" y="15"/>
                  </a:cubicBezTo>
                  <a:cubicBezTo>
                    <a:pt x="39" y="13"/>
                    <a:pt x="39" y="12"/>
                    <a:pt x="39" y="10"/>
                  </a:cubicBezTo>
                  <a:cubicBezTo>
                    <a:pt x="39" y="7"/>
                    <a:pt x="40" y="5"/>
                    <a:pt x="43" y="3"/>
                  </a:cubicBezTo>
                  <a:cubicBezTo>
                    <a:pt x="46" y="1"/>
                    <a:pt x="50" y="0"/>
                    <a:pt x="55" y="0"/>
                  </a:cubicBezTo>
                  <a:cubicBezTo>
                    <a:pt x="59" y="0"/>
                    <a:pt x="62" y="1"/>
                    <a:pt x="65" y="3"/>
                  </a:cubicBezTo>
                  <a:cubicBezTo>
                    <a:pt x="67" y="4"/>
                    <a:pt x="69" y="6"/>
                    <a:pt x="69" y="8"/>
                  </a:cubicBezTo>
                  <a:cubicBezTo>
                    <a:pt x="69" y="10"/>
                    <a:pt x="68" y="11"/>
                    <a:pt x="67" y="13"/>
                  </a:cubicBezTo>
                  <a:cubicBezTo>
                    <a:pt x="65" y="14"/>
                    <a:pt x="63" y="15"/>
                    <a:pt x="60" y="17"/>
                  </a:cubicBezTo>
                  <a:cubicBezTo>
                    <a:pt x="64" y="18"/>
                    <a:pt x="66" y="20"/>
                    <a:pt x="68" y="21"/>
                  </a:cubicBezTo>
                  <a:cubicBezTo>
                    <a:pt x="70" y="23"/>
                    <a:pt x="71" y="25"/>
                    <a:pt x="71" y="28"/>
                  </a:cubicBezTo>
                  <a:cubicBezTo>
                    <a:pt x="71" y="31"/>
                    <a:pt x="69" y="34"/>
                    <a:pt x="66" y="36"/>
                  </a:cubicBezTo>
                  <a:cubicBezTo>
                    <a:pt x="63" y="38"/>
                    <a:pt x="59" y="39"/>
                    <a:pt x="54" y="39"/>
                  </a:cubicBezTo>
                  <a:cubicBezTo>
                    <a:pt x="48" y="39"/>
                    <a:pt x="44" y="38"/>
                    <a:pt x="41" y="36"/>
                  </a:cubicBezTo>
                  <a:cubicBezTo>
                    <a:pt x="38" y="34"/>
                    <a:pt x="36" y="32"/>
                    <a:pt x="36" y="29"/>
                  </a:cubicBezTo>
                  <a:cubicBezTo>
                    <a:pt x="36" y="27"/>
                    <a:pt x="37" y="25"/>
                    <a:pt x="39" y="23"/>
                  </a:cubicBezTo>
                  <a:cubicBezTo>
                    <a:pt x="40" y="22"/>
                    <a:pt x="43" y="20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lose/>
                  <a:moveTo>
                    <a:pt x="77" y="36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81" y="34"/>
                    <a:pt x="82" y="35"/>
                    <a:pt x="83" y="35"/>
                  </a:cubicBezTo>
                  <a:cubicBezTo>
                    <a:pt x="85" y="35"/>
                    <a:pt x="86" y="36"/>
                    <a:pt x="87" y="36"/>
                  </a:cubicBezTo>
                  <a:cubicBezTo>
                    <a:pt x="91" y="36"/>
                    <a:pt x="94" y="34"/>
                    <a:pt x="97" y="31"/>
                  </a:cubicBezTo>
                  <a:cubicBezTo>
                    <a:pt x="99" y="28"/>
                    <a:pt x="100" y="25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9" y="22"/>
                    <a:pt x="97" y="24"/>
                    <a:pt x="95" y="25"/>
                  </a:cubicBezTo>
                  <a:cubicBezTo>
                    <a:pt x="93" y="26"/>
                    <a:pt x="91" y="26"/>
                    <a:pt x="88" y="26"/>
                  </a:cubicBezTo>
                  <a:cubicBezTo>
                    <a:pt x="85" y="26"/>
                    <a:pt x="82" y="25"/>
                    <a:pt x="79" y="23"/>
                  </a:cubicBezTo>
                  <a:cubicBezTo>
                    <a:pt x="77" y="21"/>
                    <a:pt x="76" y="18"/>
                    <a:pt x="76" y="15"/>
                  </a:cubicBezTo>
                  <a:cubicBezTo>
                    <a:pt x="76" y="11"/>
                    <a:pt x="78" y="7"/>
                    <a:pt x="81" y="4"/>
                  </a:cubicBezTo>
                  <a:cubicBezTo>
                    <a:pt x="84" y="2"/>
                    <a:pt x="88" y="0"/>
                    <a:pt x="93" y="0"/>
                  </a:cubicBezTo>
                  <a:cubicBezTo>
                    <a:pt x="98" y="0"/>
                    <a:pt x="102" y="2"/>
                    <a:pt x="105" y="5"/>
                  </a:cubicBezTo>
                  <a:cubicBezTo>
                    <a:pt x="108" y="8"/>
                    <a:pt x="110" y="12"/>
                    <a:pt x="110" y="17"/>
                  </a:cubicBezTo>
                  <a:cubicBezTo>
                    <a:pt x="110" y="20"/>
                    <a:pt x="109" y="23"/>
                    <a:pt x="108" y="26"/>
                  </a:cubicBezTo>
                  <a:cubicBezTo>
                    <a:pt x="107" y="29"/>
                    <a:pt x="106" y="31"/>
                    <a:pt x="104" y="33"/>
                  </a:cubicBezTo>
                  <a:cubicBezTo>
                    <a:pt x="101" y="35"/>
                    <a:pt x="99" y="36"/>
                    <a:pt x="96" y="38"/>
                  </a:cubicBezTo>
                  <a:cubicBezTo>
                    <a:pt x="93" y="39"/>
                    <a:pt x="91" y="39"/>
                    <a:pt x="87" y="39"/>
                  </a:cubicBezTo>
                  <a:cubicBezTo>
                    <a:pt x="85" y="39"/>
                    <a:pt x="83" y="39"/>
                    <a:pt x="81" y="38"/>
                  </a:cubicBezTo>
                  <a:cubicBezTo>
                    <a:pt x="80" y="38"/>
                    <a:pt x="78" y="37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lose/>
                  <a:moveTo>
                    <a:pt x="93" y="21"/>
                  </a:moveTo>
                  <a:cubicBezTo>
                    <a:pt x="95" y="21"/>
                    <a:pt x="97" y="21"/>
                    <a:pt x="98" y="19"/>
                  </a:cubicBezTo>
                  <a:cubicBezTo>
                    <a:pt x="99" y="18"/>
                    <a:pt x="100" y="16"/>
                    <a:pt x="100" y="14"/>
                  </a:cubicBezTo>
                  <a:cubicBezTo>
                    <a:pt x="100" y="11"/>
                    <a:pt x="99" y="8"/>
                    <a:pt x="98" y="6"/>
                  </a:cubicBezTo>
                  <a:cubicBezTo>
                    <a:pt x="96" y="4"/>
                    <a:pt x="94" y="3"/>
                    <a:pt x="92" y="3"/>
                  </a:cubicBezTo>
                  <a:cubicBezTo>
                    <a:pt x="90" y="3"/>
                    <a:pt x="88" y="4"/>
                    <a:pt x="87" y="6"/>
                  </a:cubicBezTo>
                  <a:cubicBezTo>
                    <a:pt x="86" y="7"/>
                    <a:pt x="86" y="9"/>
                    <a:pt x="86" y="12"/>
                  </a:cubicBezTo>
                  <a:cubicBezTo>
                    <a:pt x="86" y="15"/>
                    <a:pt x="87" y="17"/>
                    <a:pt x="88" y="19"/>
                  </a:cubicBezTo>
                  <a:cubicBezTo>
                    <a:pt x="89" y="21"/>
                    <a:pt x="91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133" y="18"/>
                  </a:moveTo>
                  <a:cubicBezTo>
                    <a:pt x="131" y="18"/>
                    <a:pt x="130" y="19"/>
                    <a:pt x="128" y="20"/>
                  </a:cubicBezTo>
                  <a:cubicBezTo>
                    <a:pt x="127" y="21"/>
                    <a:pt x="127" y="23"/>
                    <a:pt x="127" y="25"/>
                  </a:cubicBezTo>
                  <a:cubicBezTo>
                    <a:pt x="127" y="29"/>
                    <a:pt x="127" y="31"/>
                    <a:pt x="129" y="33"/>
                  </a:cubicBezTo>
                  <a:cubicBezTo>
                    <a:pt x="130" y="35"/>
                    <a:pt x="132" y="36"/>
                    <a:pt x="134" y="36"/>
                  </a:cubicBezTo>
                  <a:cubicBezTo>
                    <a:pt x="136" y="36"/>
                    <a:pt x="138" y="35"/>
                    <a:pt x="139" y="34"/>
                  </a:cubicBezTo>
                  <a:cubicBezTo>
                    <a:pt x="140" y="33"/>
                    <a:pt x="140" y="31"/>
                    <a:pt x="140" y="28"/>
                  </a:cubicBezTo>
                  <a:cubicBezTo>
                    <a:pt x="140" y="25"/>
                    <a:pt x="140" y="22"/>
                    <a:pt x="139" y="21"/>
                  </a:cubicBezTo>
                  <a:cubicBezTo>
                    <a:pt x="137" y="19"/>
                    <a:pt x="136" y="18"/>
                    <a:pt x="133" y="18"/>
                  </a:cubicBezTo>
                  <a:cubicBezTo>
                    <a:pt x="133" y="18"/>
                    <a:pt x="133" y="18"/>
                    <a:pt x="133" y="18"/>
                  </a:cubicBezTo>
                  <a:close/>
                  <a:moveTo>
                    <a:pt x="150" y="4"/>
                  </a:moveTo>
                  <a:cubicBezTo>
                    <a:pt x="146" y="6"/>
                    <a:pt x="146" y="6"/>
                    <a:pt x="146" y="6"/>
                  </a:cubicBezTo>
                  <a:cubicBezTo>
                    <a:pt x="145" y="5"/>
                    <a:pt x="144" y="5"/>
                    <a:pt x="143" y="5"/>
                  </a:cubicBezTo>
                  <a:cubicBezTo>
                    <a:pt x="142" y="4"/>
                    <a:pt x="141" y="4"/>
                    <a:pt x="139" y="4"/>
                  </a:cubicBezTo>
                  <a:cubicBezTo>
                    <a:pt x="135" y="4"/>
                    <a:pt x="132" y="5"/>
                    <a:pt x="130" y="8"/>
                  </a:cubicBezTo>
                  <a:cubicBezTo>
                    <a:pt x="127" y="11"/>
                    <a:pt x="126" y="15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7"/>
                    <a:pt x="129" y="16"/>
                    <a:pt x="131" y="15"/>
                  </a:cubicBezTo>
                  <a:cubicBezTo>
                    <a:pt x="133" y="14"/>
                    <a:pt x="135" y="13"/>
                    <a:pt x="138" y="13"/>
                  </a:cubicBezTo>
                  <a:cubicBezTo>
                    <a:pt x="142" y="13"/>
                    <a:pt x="145" y="14"/>
                    <a:pt x="147" y="16"/>
                  </a:cubicBezTo>
                  <a:cubicBezTo>
                    <a:pt x="149" y="18"/>
                    <a:pt x="150" y="21"/>
                    <a:pt x="150" y="25"/>
                  </a:cubicBezTo>
                  <a:cubicBezTo>
                    <a:pt x="150" y="29"/>
                    <a:pt x="149" y="32"/>
                    <a:pt x="146" y="35"/>
                  </a:cubicBezTo>
                  <a:cubicBezTo>
                    <a:pt x="143" y="38"/>
                    <a:pt x="139" y="39"/>
                    <a:pt x="134" y="39"/>
                  </a:cubicBezTo>
                  <a:cubicBezTo>
                    <a:pt x="128" y="39"/>
                    <a:pt x="124" y="38"/>
                    <a:pt x="121" y="35"/>
                  </a:cubicBezTo>
                  <a:cubicBezTo>
                    <a:pt x="118" y="32"/>
                    <a:pt x="116" y="27"/>
                    <a:pt x="116" y="22"/>
                  </a:cubicBezTo>
                  <a:cubicBezTo>
                    <a:pt x="116" y="19"/>
                    <a:pt x="117" y="16"/>
                    <a:pt x="118" y="13"/>
                  </a:cubicBezTo>
                  <a:cubicBezTo>
                    <a:pt x="119" y="11"/>
                    <a:pt x="121" y="9"/>
                    <a:pt x="123" y="7"/>
                  </a:cubicBezTo>
                  <a:cubicBezTo>
                    <a:pt x="125" y="5"/>
                    <a:pt x="127" y="3"/>
                    <a:pt x="130" y="2"/>
                  </a:cubicBezTo>
                  <a:cubicBezTo>
                    <a:pt x="133" y="1"/>
                    <a:pt x="136" y="0"/>
                    <a:pt x="139" y="0"/>
                  </a:cubicBezTo>
                  <a:cubicBezTo>
                    <a:pt x="141" y="0"/>
                    <a:pt x="143" y="1"/>
                    <a:pt x="145" y="1"/>
                  </a:cubicBezTo>
                  <a:cubicBezTo>
                    <a:pt x="147" y="2"/>
                    <a:pt x="148" y="3"/>
                    <a:pt x="1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ṩ1íďé">
              <a:extLst>
                <a:ext uri="{FF2B5EF4-FFF2-40B4-BE49-F238E27FC236}">
                  <a16:creationId xmlns="" xmlns:a16="http://schemas.microsoft.com/office/drawing/2014/main" id="{A365FCE7-F7CB-4034-811B-0DB5DD830059}"/>
                </a:ext>
              </a:extLst>
            </p:cNvPr>
            <p:cNvSpPr/>
            <p:nvPr/>
          </p:nvSpPr>
          <p:spPr bwMode="auto">
            <a:xfrm>
              <a:off x="2190751" y="2551113"/>
              <a:ext cx="1754188" cy="1651000"/>
            </a:xfrm>
            <a:custGeom>
              <a:avLst/>
              <a:gdLst>
                <a:gd name="T0" fmla="*/ 266 w 532"/>
                <a:gd name="T1" fmla="*/ 0 h 500"/>
                <a:gd name="T2" fmla="*/ 532 w 532"/>
                <a:gd name="T3" fmla="*/ 266 h 500"/>
                <a:gd name="T4" fmla="*/ 395 w 532"/>
                <a:gd name="T5" fmla="*/ 500 h 500"/>
                <a:gd name="T6" fmla="*/ 389 w 532"/>
                <a:gd name="T7" fmla="*/ 489 h 500"/>
                <a:gd name="T8" fmla="*/ 521 w 532"/>
                <a:gd name="T9" fmla="*/ 266 h 500"/>
                <a:gd name="T10" fmla="*/ 266 w 532"/>
                <a:gd name="T11" fmla="*/ 12 h 500"/>
                <a:gd name="T12" fmla="*/ 11 w 532"/>
                <a:gd name="T13" fmla="*/ 266 h 500"/>
                <a:gd name="T14" fmla="*/ 144 w 532"/>
                <a:gd name="T15" fmla="*/ 490 h 500"/>
                <a:gd name="T16" fmla="*/ 139 w 532"/>
                <a:gd name="T17" fmla="*/ 500 h 500"/>
                <a:gd name="T18" fmla="*/ 0 w 532"/>
                <a:gd name="T19" fmla="*/ 266 h 500"/>
                <a:gd name="T20" fmla="*/ 266 w 532"/>
                <a:gd name="T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500">
                  <a:moveTo>
                    <a:pt x="266" y="0"/>
                  </a:moveTo>
                  <a:cubicBezTo>
                    <a:pt x="413" y="0"/>
                    <a:pt x="532" y="120"/>
                    <a:pt x="532" y="266"/>
                  </a:cubicBezTo>
                  <a:cubicBezTo>
                    <a:pt x="532" y="367"/>
                    <a:pt x="477" y="454"/>
                    <a:pt x="395" y="500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468" y="446"/>
                    <a:pt x="521" y="362"/>
                    <a:pt x="521" y="266"/>
                  </a:cubicBezTo>
                  <a:cubicBezTo>
                    <a:pt x="521" y="126"/>
                    <a:pt x="407" y="12"/>
                    <a:pt x="266" y="12"/>
                  </a:cubicBezTo>
                  <a:cubicBezTo>
                    <a:pt x="126" y="12"/>
                    <a:pt x="11" y="126"/>
                    <a:pt x="11" y="266"/>
                  </a:cubicBezTo>
                  <a:cubicBezTo>
                    <a:pt x="11" y="363"/>
                    <a:pt x="65" y="447"/>
                    <a:pt x="144" y="490"/>
                  </a:cubicBezTo>
                  <a:cubicBezTo>
                    <a:pt x="139" y="500"/>
                    <a:pt x="139" y="500"/>
                    <a:pt x="139" y="500"/>
                  </a:cubicBezTo>
                  <a:cubicBezTo>
                    <a:pt x="56" y="455"/>
                    <a:pt x="0" y="367"/>
                    <a:pt x="0" y="266"/>
                  </a:cubicBezTo>
                  <a:cubicBezTo>
                    <a:pt x="0" y="120"/>
                    <a:pt x="120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C3922C37-C600-4E07-A8FA-C3D412E25E7D}"/>
              </a:ext>
            </a:extLst>
          </p:cNvPr>
          <p:cNvSpPr/>
          <p:nvPr userDrawn="1"/>
        </p:nvSpPr>
        <p:spPr>
          <a:xfrm>
            <a:off x="313342" y="412399"/>
            <a:ext cx="687563" cy="68756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72C35848-EB3C-43D7-840E-944FA653A980}"/>
              </a:ext>
            </a:extLst>
          </p:cNvPr>
          <p:cNvCxnSpPr>
            <a:cxnSpLocks/>
          </p:cNvCxnSpPr>
          <p:nvPr userDrawn="1"/>
        </p:nvCxnSpPr>
        <p:spPr>
          <a:xfrm>
            <a:off x="654023" y="1130300"/>
            <a:ext cx="0" cy="4041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274635A3-C76D-46AC-A9B8-575B69C880B8}"/>
              </a:ext>
            </a:extLst>
          </p:cNvPr>
          <p:cNvCxnSpPr>
            <a:cxnSpLocks/>
          </p:cNvCxnSpPr>
          <p:nvPr userDrawn="1"/>
        </p:nvCxnSpPr>
        <p:spPr>
          <a:xfrm>
            <a:off x="660344" y="5172075"/>
            <a:ext cx="1" cy="16904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>
            <a:extLst>
              <a:ext uri="{FF2B5EF4-FFF2-40B4-BE49-F238E27FC236}">
                <a16:creationId xmlns="" xmlns:a16="http://schemas.microsoft.com/office/drawing/2014/main" id="{24298E4E-C328-4C3E-851D-8696193B39F8}"/>
              </a:ext>
            </a:extLst>
          </p:cNvPr>
          <p:cNvSpPr/>
          <p:nvPr userDrawn="1"/>
        </p:nvSpPr>
        <p:spPr>
          <a:xfrm>
            <a:off x="10872316" y="5535568"/>
            <a:ext cx="1319684" cy="1322432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650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=""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=""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=""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=""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=""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=""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=""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=""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=""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=""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=""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=""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=""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=""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=""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=""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=""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=""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=""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=""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=""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=""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38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=""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=""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=""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=""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=""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=""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=""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=""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=""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=""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=""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=""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=""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=""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=""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=""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=""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=""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=""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=""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=""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=""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="" xmlns:a16="http://schemas.microsoft.com/office/drawing/2014/main" id="{9BE0E7B3-B81C-46E2-B4FA-992DDAED56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15585" y="2604052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="" xmlns:a16="http://schemas.microsoft.com/office/drawing/2014/main" id="{E6F71D02-26C0-422C-94A5-0E13BA40A1E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88235" y="2604053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29">
            <a:extLst>
              <a:ext uri="{FF2B5EF4-FFF2-40B4-BE49-F238E27FC236}">
                <a16:creationId xmlns="" xmlns:a16="http://schemas.microsoft.com/office/drawing/2014/main" id="{392E62B8-A4C1-414F-AD36-E09519179E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35701" y="2604053"/>
            <a:ext cx="3072650" cy="23166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18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=""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=""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=""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=""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=""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=""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=""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=""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=""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=""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=""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=""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=""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=""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=""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=""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=""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=""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=""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=""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=""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=""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="" xmlns:a16="http://schemas.microsoft.com/office/drawing/2014/main" id="{BBBFB6E9-8BBA-4C22-9747-F53EDC5F93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77966" y="1647055"/>
            <a:ext cx="3505504" cy="448704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46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=""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=""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=""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=""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=""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=""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=""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=""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=""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=""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=""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=""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=""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=""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=""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=""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=""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=""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=""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=""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=""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=""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片占位符 5">
            <a:extLst>
              <a:ext uri="{FF2B5EF4-FFF2-40B4-BE49-F238E27FC236}">
                <a16:creationId xmlns="" xmlns:a16="http://schemas.microsoft.com/office/drawing/2014/main" id="{21477E87-65B0-463B-876C-EFE152D6A7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" y="1979880"/>
            <a:ext cx="3136900" cy="22479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23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=""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=""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=""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=""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=""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=""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=""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=""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=""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=""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=""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=""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=""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=""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=""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=""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=""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=""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=""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=""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=""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=""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="" xmlns:a16="http://schemas.microsoft.com/office/drawing/2014/main" id="{21EA50BA-BF13-4D27-A467-3E94AD1690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07565" y="2828178"/>
            <a:ext cx="3776870" cy="214685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362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占位符 32">
            <a:extLst>
              <a:ext uri="{FF2B5EF4-FFF2-40B4-BE49-F238E27FC236}">
                <a16:creationId xmlns="" xmlns:a16="http://schemas.microsoft.com/office/drawing/2014/main" id="{4E9D5F4C-C106-4AEA-B47A-95CCA653A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7197" y="340254"/>
            <a:ext cx="3944854" cy="530225"/>
          </a:xfrm>
        </p:spPr>
        <p:txBody>
          <a:bodyPr lIns="0" r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16508602-8981-4C4D-AC85-E4DD9C44C979}"/>
              </a:ext>
            </a:extLst>
          </p:cNvPr>
          <p:cNvCxnSpPr>
            <a:cxnSpLocks/>
          </p:cNvCxnSpPr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9C2647C1-82C4-4788-8740-F716F02EF3C3}"/>
              </a:ext>
            </a:extLst>
          </p:cNvPr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7" name="íślïdé">
              <a:extLst>
                <a:ext uri="{FF2B5EF4-FFF2-40B4-BE49-F238E27FC236}">
                  <a16:creationId xmlns="" xmlns:a16="http://schemas.microsoft.com/office/drawing/2014/main" id="{069F1042-0238-4962-BF19-98F2666520D5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4" name="ïṡḻïḍê">
                <a:extLst>
                  <a:ext uri="{FF2B5EF4-FFF2-40B4-BE49-F238E27FC236}">
                    <a16:creationId xmlns="" xmlns:a16="http://schemas.microsoft.com/office/drawing/2014/main" id="{38F547F3-2539-4512-B930-5606969F4BA0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ï$lîḍè">
                <a:extLst>
                  <a:ext uri="{FF2B5EF4-FFF2-40B4-BE49-F238E27FC236}">
                    <a16:creationId xmlns="" xmlns:a16="http://schemas.microsoft.com/office/drawing/2014/main" id="{F9383C28-DD73-4393-B31C-C00C9C88901F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Sļiḋé">
                <a:extLst>
                  <a:ext uri="{FF2B5EF4-FFF2-40B4-BE49-F238E27FC236}">
                    <a16:creationId xmlns="" xmlns:a16="http://schemas.microsoft.com/office/drawing/2014/main" id="{9C3B745E-4A5E-4330-820B-F2BB71932213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ŝļîḍé">
                <a:extLst>
                  <a:ext uri="{FF2B5EF4-FFF2-40B4-BE49-F238E27FC236}">
                    <a16:creationId xmlns="" xmlns:a16="http://schemas.microsoft.com/office/drawing/2014/main" id="{BD4F1BA2-224E-486E-B0F2-7C6348E8856F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ṩḻiďé">
                <a:extLst>
                  <a:ext uri="{FF2B5EF4-FFF2-40B4-BE49-F238E27FC236}">
                    <a16:creationId xmlns="" xmlns:a16="http://schemas.microsoft.com/office/drawing/2014/main" id="{AAF64BEE-480D-4CC1-9C25-7E4585A23DE9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ṣ1ïḓè">
                <a:extLst>
                  <a:ext uri="{FF2B5EF4-FFF2-40B4-BE49-F238E27FC236}">
                    <a16:creationId xmlns="" xmlns:a16="http://schemas.microsoft.com/office/drawing/2014/main" id="{F6F7B814-AFF7-4521-B77B-8785154C8BE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sḻíḓê">
                <a:extLst>
                  <a:ext uri="{FF2B5EF4-FFF2-40B4-BE49-F238E27FC236}">
                    <a16:creationId xmlns="" xmlns:a16="http://schemas.microsoft.com/office/drawing/2014/main" id="{2842A5C0-E4B4-4E34-902F-B5AF6289CE9B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ïşḷîďè">
                <a:extLst>
                  <a:ext uri="{FF2B5EF4-FFF2-40B4-BE49-F238E27FC236}">
                    <a16:creationId xmlns="" xmlns:a16="http://schemas.microsoft.com/office/drawing/2014/main" id="{1CE89599-3B20-40AD-9C7B-07C9057A60A1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ṡlïḋe">
                <a:extLst>
                  <a:ext uri="{FF2B5EF4-FFF2-40B4-BE49-F238E27FC236}">
                    <a16:creationId xmlns="" xmlns:a16="http://schemas.microsoft.com/office/drawing/2014/main" id="{090EBFC2-3BEE-4E56-9321-0E29EBA56DFA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í$ḻíde">
                <a:extLst>
                  <a:ext uri="{FF2B5EF4-FFF2-40B4-BE49-F238E27FC236}">
                    <a16:creationId xmlns="" xmlns:a16="http://schemas.microsoft.com/office/drawing/2014/main" id="{2DD3ECC8-80B2-4A01-8DE3-A6B664B0B7FB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ŝľîḑê">
                <a:extLst>
                  <a:ext uri="{FF2B5EF4-FFF2-40B4-BE49-F238E27FC236}">
                    <a16:creationId xmlns="" xmlns:a16="http://schemas.microsoft.com/office/drawing/2014/main" id="{3C0A8B85-786F-4CE8-8DF9-52216D9272D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šlíḑe">
                <a:extLst>
                  <a:ext uri="{FF2B5EF4-FFF2-40B4-BE49-F238E27FC236}">
                    <a16:creationId xmlns="" xmlns:a16="http://schemas.microsoft.com/office/drawing/2014/main" id="{0CBE7C9B-BD82-4B3A-8615-267D7EAA8F36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ṩḻîḓè">
                <a:extLst>
                  <a:ext uri="{FF2B5EF4-FFF2-40B4-BE49-F238E27FC236}">
                    <a16:creationId xmlns="" xmlns:a16="http://schemas.microsoft.com/office/drawing/2014/main" id="{1500F570-1A66-4228-884B-C05A77E95FF0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sļîḑè">
                <a:extLst>
                  <a:ext uri="{FF2B5EF4-FFF2-40B4-BE49-F238E27FC236}">
                    <a16:creationId xmlns="" xmlns:a16="http://schemas.microsoft.com/office/drawing/2014/main" id="{A25947FA-25E0-4D27-A794-C20C9240AF68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íšľïḋé">
              <a:extLst>
                <a:ext uri="{FF2B5EF4-FFF2-40B4-BE49-F238E27FC236}">
                  <a16:creationId xmlns="" xmlns:a16="http://schemas.microsoft.com/office/drawing/2014/main" id="{239FEE5C-6CB3-4223-B165-C47D277753A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í$ļîdé">
              <a:extLst>
                <a:ext uri="{FF2B5EF4-FFF2-40B4-BE49-F238E27FC236}">
                  <a16:creationId xmlns="" xmlns:a16="http://schemas.microsoft.com/office/drawing/2014/main" id="{CFD350E9-26D4-4158-9C68-BF5372911DA6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0" name="ís1ïḋe">
                <a:extLst>
                  <a:ext uri="{FF2B5EF4-FFF2-40B4-BE49-F238E27FC236}">
                    <a16:creationId xmlns="" xmlns:a16="http://schemas.microsoft.com/office/drawing/2014/main" id="{DA56ED6D-140D-45D8-ABE5-C33B36E9EC77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îślïḍê">
                <a:extLst>
                  <a:ext uri="{FF2B5EF4-FFF2-40B4-BE49-F238E27FC236}">
                    <a16:creationId xmlns="" xmlns:a16="http://schemas.microsoft.com/office/drawing/2014/main" id="{36EB57CD-68E5-41A9-89CB-6684910DA779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śḷiḍê">
                <a:extLst>
                  <a:ext uri="{FF2B5EF4-FFF2-40B4-BE49-F238E27FC236}">
                    <a16:creationId xmlns="" xmlns:a16="http://schemas.microsoft.com/office/drawing/2014/main" id="{D82E550D-550E-4B99-B4A6-6F0DD40C4D8F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ṧľíḑe">
                <a:extLst>
                  <a:ext uri="{FF2B5EF4-FFF2-40B4-BE49-F238E27FC236}">
                    <a16:creationId xmlns="" xmlns:a16="http://schemas.microsoft.com/office/drawing/2014/main" id="{6483977F-0F18-4007-A966-4189EEB4949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="" xmlns:a16="http://schemas.microsoft.com/office/drawing/2014/main" id="{0CFD7AC0-8171-4F98-97D8-C307C1E60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/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C1E1C6B9-D96B-414A-8C2B-12D919284C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284DA5DE-F26E-425C-8236-DE534D35033E}"/>
              </a:ext>
            </a:extLst>
          </p:cNvPr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="" xmlns:a16="http://schemas.microsoft.com/office/drawing/2014/main" id="{8485970E-3D00-4666-8A66-32B5164EF0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83830" y="1971819"/>
            <a:ext cx="2003744" cy="125234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89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9CC0CF20-D39E-4309-99FA-E3B77D7B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32E0FCB-845F-43F0-9081-36497D744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7D38D41-F126-4168-9EC4-28729C74B4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863DF-B9E4-4586-93FD-95547E6FD0DC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0D2F8F1-B6F1-4AE9-981E-884220B31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1348E34-E40F-4E74-AF39-70FADB492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6B931-9FE5-4530-B16B-DC33AD6A33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031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1" r:id="rId3"/>
    <p:sldLayoutId id="2147483650" r:id="rId4"/>
    <p:sldLayoutId id="2147483687" r:id="rId5"/>
    <p:sldLayoutId id="2147483686" r:id="rId6"/>
    <p:sldLayoutId id="2147483668" r:id="rId7"/>
    <p:sldLayoutId id="2147483667" r:id="rId8"/>
    <p:sldLayoutId id="2147483666" r:id="rId9"/>
    <p:sldLayoutId id="2147483665" r:id="rId10"/>
    <p:sldLayoutId id="2147483664" r:id="rId11"/>
    <p:sldLayoutId id="2147483654" r:id="rId12"/>
    <p:sldLayoutId id="2147483688" r:id="rId13"/>
    <p:sldLayoutId id="2147483655" r:id="rId14"/>
    <p:sldLayoutId id="2147483684" r:id="rId15"/>
    <p:sldLayoutId id="2147483663" r:id="rId16"/>
    <p:sldLayoutId id="214748365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990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5.svg"/><Relationship Id="rId4" Type="http://schemas.openxmlformats.org/officeDocument/2006/relationships/image" Target="../media/image13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>
            <a:extLst>
              <a:ext uri="{FF2B5EF4-FFF2-40B4-BE49-F238E27FC236}">
                <a16:creationId xmlns="" xmlns:a16="http://schemas.microsoft.com/office/drawing/2014/main" id="{BFFC4CE0-5839-43F2-B8F7-17CB3B5B28D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1"/>
          <a:stretch>
            <a:fillRect/>
          </a:stretch>
        </p:blipFill>
        <p:spPr>
          <a:xfrm>
            <a:off x="0" y="0"/>
            <a:ext cx="9759950" cy="6858000"/>
          </a:xfrm>
        </p:spPr>
      </p:pic>
      <p:sp>
        <p:nvSpPr>
          <p:cNvPr id="2" name="任意多边形: 形状 1">
            <a:extLst>
              <a:ext uri="{FF2B5EF4-FFF2-40B4-BE49-F238E27FC236}">
                <a16:creationId xmlns="" xmlns:a16="http://schemas.microsoft.com/office/drawing/2014/main" id="{D68A85B3-40AD-49A3-B550-3FD2F8EFFEF3}"/>
              </a:ext>
            </a:extLst>
          </p:cNvPr>
          <p:cNvSpPr/>
          <p:nvPr/>
        </p:nvSpPr>
        <p:spPr>
          <a:xfrm>
            <a:off x="-9525" y="-6642"/>
            <a:ext cx="6488933" cy="6868886"/>
          </a:xfrm>
          <a:custGeom>
            <a:avLst/>
            <a:gdLst>
              <a:gd name="connsiteX0" fmla="*/ 0 w 6487885"/>
              <a:gd name="connsiteY0" fmla="*/ 0 h 6868886"/>
              <a:gd name="connsiteX1" fmla="*/ 1600200 w 6487885"/>
              <a:gd name="connsiteY1" fmla="*/ 10886 h 6868886"/>
              <a:gd name="connsiteX2" fmla="*/ 6487885 w 6487885"/>
              <a:gd name="connsiteY2" fmla="*/ 4909457 h 6868886"/>
              <a:gd name="connsiteX3" fmla="*/ 4528457 w 6487885"/>
              <a:gd name="connsiteY3" fmla="*/ 6868886 h 6868886"/>
              <a:gd name="connsiteX4" fmla="*/ 10885 w 6487885"/>
              <a:gd name="connsiteY4" fmla="*/ 6868886 h 6868886"/>
              <a:gd name="connsiteX5" fmla="*/ 0 w 6487885"/>
              <a:gd name="connsiteY5" fmla="*/ 0 h 6868886"/>
              <a:gd name="connsiteX0" fmla="*/ 1048 w 6488933"/>
              <a:gd name="connsiteY0" fmla="*/ 0 h 6868886"/>
              <a:gd name="connsiteX1" fmla="*/ 1601248 w 6488933"/>
              <a:gd name="connsiteY1" fmla="*/ 10886 h 6868886"/>
              <a:gd name="connsiteX2" fmla="*/ 6488933 w 6488933"/>
              <a:gd name="connsiteY2" fmla="*/ 4909457 h 6868886"/>
              <a:gd name="connsiteX3" fmla="*/ 4529505 w 6488933"/>
              <a:gd name="connsiteY3" fmla="*/ 6868886 h 6868886"/>
              <a:gd name="connsiteX4" fmla="*/ 1047 w 6488933"/>
              <a:gd name="connsiteY4" fmla="*/ 6868886 h 6868886"/>
              <a:gd name="connsiteX5" fmla="*/ 1048 w 6488933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8933" h="6868886">
                <a:moveTo>
                  <a:pt x="1048" y="0"/>
                </a:moveTo>
                <a:lnTo>
                  <a:pt x="1601248" y="10886"/>
                </a:lnTo>
                <a:lnTo>
                  <a:pt x="6488933" y="4909457"/>
                </a:lnTo>
                <a:lnTo>
                  <a:pt x="4529505" y="6868886"/>
                </a:lnTo>
                <a:lnTo>
                  <a:pt x="1047" y="6868886"/>
                </a:lnTo>
                <a:cubicBezTo>
                  <a:pt x="-2581" y="4579257"/>
                  <a:pt x="4676" y="2289629"/>
                  <a:pt x="1048" y="0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="" xmlns:a16="http://schemas.microsoft.com/office/drawing/2014/main" id="{A023B925-B90F-4213-823F-FD51300018EE}"/>
              </a:ext>
            </a:extLst>
          </p:cNvPr>
          <p:cNvGrpSpPr/>
          <p:nvPr/>
        </p:nvGrpSpPr>
        <p:grpSpPr>
          <a:xfrm>
            <a:off x="5640781" y="1865083"/>
            <a:ext cx="6507676" cy="2337596"/>
            <a:chOff x="7013458" y="1472725"/>
            <a:chExt cx="5094647" cy="2337596"/>
          </a:xfrm>
        </p:grpSpPr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59706D7F-6FC2-4E30-8853-9087C0E9C7F5}"/>
                </a:ext>
              </a:extLst>
            </p:cNvPr>
            <p:cNvSpPr txBox="1"/>
            <p:nvPr/>
          </p:nvSpPr>
          <p:spPr>
            <a:xfrm>
              <a:off x="7013458" y="1472725"/>
              <a:ext cx="50946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</a:rPr>
                <a:t>MBA</a:t>
              </a:r>
              <a:r>
                <a:rPr lang="zh-CN" altLang="en-US" sz="3600" b="1" dirty="0">
                  <a:latin typeface="微软雅黑"/>
                  <a:ea typeface="微软雅黑"/>
                </a:rPr>
                <a:t>学术规范与</a:t>
              </a: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/>
                  <a:ea typeface="微软雅黑"/>
                </a:rPr>
                <a:t>论文写作</a:t>
              </a:r>
              <a:r>
                <a:rPr lang="zh-CN" altLang="en-US" sz="3600" b="1" dirty="0">
                  <a:latin typeface="微软雅黑"/>
                  <a:ea typeface="微软雅黑"/>
                </a:rPr>
                <a:t>指导</a:t>
              </a:r>
              <a:endParaRPr kumimoji="0" lang="zh-CN" alt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="" xmlns:a16="http://schemas.microsoft.com/office/drawing/2014/main" id="{8D0D6861-EDED-4D53-9605-E1CB915FABF1}"/>
                </a:ext>
              </a:extLst>
            </p:cNvPr>
            <p:cNvGrpSpPr/>
            <p:nvPr/>
          </p:nvGrpSpPr>
          <p:grpSpPr>
            <a:xfrm>
              <a:off x="7244656" y="2454726"/>
              <a:ext cx="3634452" cy="126431"/>
              <a:chOff x="7238471" y="2176931"/>
              <a:chExt cx="3634452" cy="126431"/>
            </a:xfrm>
          </p:grpSpPr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id="{D477A4B8-9392-4CC0-8734-C64E894722E0}"/>
                  </a:ext>
                </a:extLst>
              </p:cNvPr>
              <p:cNvSpPr/>
              <p:nvPr/>
            </p:nvSpPr>
            <p:spPr>
              <a:xfrm>
                <a:off x="7238471" y="2176931"/>
                <a:ext cx="1180618" cy="12643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="" xmlns:a16="http://schemas.microsoft.com/office/drawing/2014/main" id="{88CC9BE7-0161-4A28-9F9A-FE638566F770}"/>
                  </a:ext>
                </a:extLst>
              </p:cNvPr>
              <p:cNvCxnSpPr/>
              <p:nvPr/>
            </p:nvCxnSpPr>
            <p:spPr>
              <a:xfrm flipV="1">
                <a:off x="8419089" y="2240146"/>
                <a:ext cx="2453834" cy="1"/>
              </a:xfrm>
              <a:prstGeom prst="lin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文本框 17">
              <a:extLst>
                <a:ext uri="{FF2B5EF4-FFF2-40B4-BE49-F238E27FC236}">
                  <a16:creationId xmlns="" xmlns:a16="http://schemas.microsoft.com/office/drawing/2014/main" id="{63D038DC-EFEC-4FC8-9F18-0F402F6A52BD}"/>
                </a:ext>
              </a:extLst>
            </p:cNvPr>
            <p:cNvSpPr txBox="1"/>
            <p:nvPr/>
          </p:nvSpPr>
          <p:spPr>
            <a:xfrm>
              <a:off x="7161574" y="2106001"/>
              <a:ext cx="3808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PPT Template for Responding to Graduation Thesis 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="" xmlns:a16="http://schemas.microsoft.com/office/drawing/2014/main" id="{861A5DE1-FD3B-457E-9732-33850B6C4505}"/>
                </a:ext>
              </a:extLst>
            </p:cNvPr>
            <p:cNvSpPr txBox="1"/>
            <p:nvPr/>
          </p:nvSpPr>
          <p:spPr>
            <a:xfrm>
              <a:off x="9447925" y="2886991"/>
              <a:ext cx="18573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zh-CN" dirty="0">
                <a:solidFill>
                  <a:srgbClr val="000000"/>
                </a:solidFill>
                <a:latin typeface="Arial"/>
                <a:ea typeface="微软雅黑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srgbClr val="000000"/>
                  </a:solidFill>
                  <a:latin typeface="Arial"/>
                  <a:ea typeface="微软雅黑"/>
                </a:rPr>
                <a:t>主讲人：</a:t>
              </a:r>
              <a:r>
                <a:rPr lang="zh-CN" altLang="en-US" dirty="0" smtClean="0">
                  <a:solidFill>
                    <a:srgbClr val="000000"/>
                  </a:solidFill>
                  <a:latin typeface="Arial"/>
                  <a:ea typeface="微软雅黑"/>
                </a:rPr>
                <a:t>李 珊</a:t>
              </a:r>
              <a:endParaRPr lang="en-US" altLang="zh-CN" dirty="0">
                <a:solidFill>
                  <a:srgbClr val="000000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529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02 </a:t>
            </a:r>
            <a:r>
              <a:rPr lang="zh-CN" altLang="en-US" sz="3200" dirty="0" smtClean="0"/>
              <a:t>专业</a:t>
            </a:r>
            <a:r>
              <a:rPr lang="zh-CN" altLang="en-US" sz="3200" dirty="0"/>
              <a:t>学位论文</a:t>
            </a:r>
            <a:r>
              <a:rPr lang="en-US" altLang="zh-CN" sz="3200" dirty="0"/>
              <a:t>-</a:t>
            </a:r>
            <a:r>
              <a:rPr lang="zh-CN" altLang="en-US" sz="3200" dirty="0"/>
              <a:t>从何处下手？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60D06064-4D98-4A13-9D73-67AD37965701}"/>
              </a:ext>
            </a:extLst>
          </p:cNvPr>
          <p:cNvSpPr txBox="1"/>
          <p:nvPr/>
        </p:nvSpPr>
        <p:spPr>
          <a:xfrm>
            <a:off x="731648" y="2765985"/>
            <a:ext cx="71590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       说到学位论文，第一要求是篇幅不能少于3万字，还有很多细节规定。很多同学没有写过这么长的文章，感到无从下手。</a:t>
            </a:r>
            <a:endParaRPr lang="en-US" altLang="zh-CN" sz="2400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7806627C-1074-4C85-8266-075CB52D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739" y="2246869"/>
            <a:ext cx="3859267" cy="276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6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BB8F5F1E-3B6C-4FB8-9117-B0C81F0BEDD4}"/>
              </a:ext>
            </a:extLst>
          </p:cNvPr>
          <p:cNvSpPr txBox="1"/>
          <p:nvPr/>
        </p:nvSpPr>
        <p:spPr>
          <a:xfrm>
            <a:off x="2774973" y="2354161"/>
            <a:ext cx="10164452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凑字数  </a:t>
            </a:r>
            <a:r>
              <a:rPr lang="en-US" altLang="zh-CN" sz="4800" dirty="0">
                <a:solidFill>
                  <a:srgbClr val="AB2715"/>
                </a:solidFill>
                <a:latin typeface="Arial Rounded MT Bold" panose="020F0704030504030204" pitchFamily="34" charset="0"/>
                <a:ea typeface="+mj-ea"/>
              </a:rPr>
              <a:t>X</a:t>
            </a:r>
          </a:p>
          <a:p>
            <a:endParaRPr lang="en-US" altLang="zh-CN" sz="4800" dirty="0">
              <a:solidFill>
                <a:srgbClr val="AB2715"/>
              </a:solidFill>
              <a:latin typeface="Arial Rounded MT Bold" panose="020F0704030504030204" pitchFamily="34" charset="0"/>
              <a:ea typeface="+mj-ea"/>
            </a:endParaRPr>
          </a:p>
          <a:p>
            <a:r>
              <a:rPr lang="zh-CN" altLang="en-US" sz="2400" dirty="0">
                <a:latin typeface="+mj-ea"/>
                <a:ea typeface="+mj-ea"/>
              </a:rPr>
              <a:t>要想着你是领导、是管理者，而且是高层管理者，</a:t>
            </a:r>
            <a:endParaRPr lang="en-US" altLang="zh-CN" sz="2400" dirty="0">
              <a:latin typeface="+mj-ea"/>
              <a:ea typeface="+mj-ea"/>
            </a:endParaRPr>
          </a:p>
          <a:p>
            <a:r>
              <a:rPr lang="zh-CN" altLang="en-US" sz="2400" dirty="0">
                <a:latin typeface="+mj-ea"/>
                <a:ea typeface="+mj-ea"/>
              </a:rPr>
              <a:t>当面临管理问题需要解决时，你怎么办?  </a:t>
            </a:r>
            <a:r>
              <a:rPr lang="zh-CN" altLang="en-US" sz="5400" b="1" dirty="0">
                <a:solidFill>
                  <a:srgbClr val="AB2715"/>
                </a:solidFill>
                <a:latin typeface="Arial Rounded MT Bold" panose="020F0704030504030204" pitchFamily="34" charset="0"/>
                <a:ea typeface="+mj-ea"/>
              </a:rPr>
              <a:t>√</a:t>
            </a:r>
            <a:endParaRPr lang="en-US" altLang="zh-CN" sz="5400" b="1" dirty="0">
              <a:solidFill>
                <a:srgbClr val="AB2715"/>
              </a:solidFill>
              <a:latin typeface="Arial Rounded MT Bold" panose="020F0704030504030204" pitchFamily="34" charset="0"/>
              <a:ea typeface="+mj-ea"/>
            </a:endParaRPr>
          </a:p>
          <a:p>
            <a:endParaRPr lang="zh-CN" altLang="en-US" sz="3200" b="1" dirty="0">
              <a:solidFill>
                <a:srgbClr val="AB2715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解决问题 的图像结果">
            <a:extLst>
              <a:ext uri="{FF2B5EF4-FFF2-40B4-BE49-F238E27FC236}">
                <a16:creationId xmlns="" xmlns:a16="http://schemas.microsoft.com/office/drawing/2014/main" id="{38FDAA5A-329E-466D-9A24-DA0E1664D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079" y="1788048"/>
            <a:ext cx="37242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02 </a:t>
            </a:r>
            <a:r>
              <a:rPr lang="zh-CN" altLang="en-US" sz="3200" dirty="0" smtClean="0"/>
              <a:t>专业</a:t>
            </a:r>
            <a:r>
              <a:rPr lang="zh-CN" altLang="en-US" sz="3200" dirty="0"/>
              <a:t>学位论文</a:t>
            </a:r>
            <a:r>
              <a:rPr lang="en-US" altLang="zh-CN" sz="3200" dirty="0"/>
              <a:t>-</a:t>
            </a:r>
            <a:r>
              <a:rPr lang="zh-CN" altLang="en-US" sz="3200" dirty="0"/>
              <a:t>从何处下手？</a:t>
            </a:r>
          </a:p>
        </p:txBody>
      </p:sp>
    </p:spTree>
    <p:extLst>
      <p:ext uri="{BB962C8B-B14F-4D97-AF65-F5344CB8AC3E}">
        <p14:creationId xmlns:p14="http://schemas.microsoft.com/office/powerpoint/2010/main" val="158060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034012FB-5A9D-429D-B4B9-7CC0A067F84C}"/>
              </a:ext>
            </a:extLst>
          </p:cNvPr>
          <p:cNvGrpSpPr/>
          <p:nvPr/>
        </p:nvGrpSpPr>
        <p:grpSpPr>
          <a:xfrm>
            <a:off x="647307" y="2586129"/>
            <a:ext cx="10897386" cy="4082371"/>
            <a:chOff x="0" y="1689532"/>
            <a:chExt cx="12192000" cy="4918465"/>
          </a:xfrm>
        </p:grpSpPr>
        <p:sp>
          <p:nvSpPr>
            <p:cNvPr id="108" name="任意多边形: 形状 107">
              <a:extLst>
                <a:ext uri="{FF2B5EF4-FFF2-40B4-BE49-F238E27FC236}">
                  <a16:creationId xmlns="" xmlns:a16="http://schemas.microsoft.com/office/drawing/2014/main" id="{37E6C3C4-E7A1-4D57-B35E-B07B87F1A1C2}"/>
                </a:ext>
              </a:extLst>
            </p:cNvPr>
            <p:cNvSpPr/>
            <p:nvPr/>
          </p:nvSpPr>
          <p:spPr>
            <a:xfrm>
              <a:off x="0" y="3377021"/>
              <a:ext cx="1508994" cy="825588"/>
            </a:xfrm>
            <a:custGeom>
              <a:avLst/>
              <a:gdLst>
                <a:gd name="connsiteX0" fmla="*/ 0 w 1508994"/>
                <a:gd name="connsiteY0" fmla="*/ 0 h 825588"/>
                <a:gd name="connsiteX1" fmla="*/ 1250194 w 1508994"/>
                <a:gd name="connsiteY1" fmla="*/ 0 h 825588"/>
                <a:gd name="connsiteX2" fmla="*/ 1508994 w 1508994"/>
                <a:gd name="connsiteY2" fmla="*/ 412794 h 825588"/>
                <a:gd name="connsiteX3" fmla="*/ 1203371 w 1508994"/>
                <a:gd name="connsiteY3" fmla="*/ 825588 h 825588"/>
                <a:gd name="connsiteX4" fmla="*/ 0 w 1508994"/>
                <a:gd name="connsiteY4" fmla="*/ 825588 h 82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994" h="825588">
                  <a:moveTo>
                    <a:pt x="0" y="0"/>
                  </a:moveTo>
                  <a:lnTo>
                    <a:pt x="1250194" y="0"/>
                  </a:lnTo>
                  <a:lnTo>
                    <a:pt x="1508994" y="412794"/>
                  </a:lnTo>
                  <a:lnTo>
                    <a:pt x="1203371" y="825588"/>
                  </a:lnTo>
                  <a:lnTo>
                    <a:pt x="0" y="82558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="" xmlns:a16="http://schemas.microsoft.com/office/drawing/2014/main" id="{6F711599-B2E4-4370-AF87-86B2415F1C88}"/>
                </a:ext>
              </a:extLst>
            </p:cNvPr>
            <p:cNvSpPr/>
            <p:nvPr/>
          </p:nvSpPr>
          <p:spPr>
            <a:xfrm>
              <a:off x="1441534" y="3377026"/>
              <a:ext cx="553789" cy="825588"/>
            </a:xfrm>
            <a:custGeom>
              <a:avLst/>
              <a:gdLst>
                <a:gd name="connsiteX0" fmla="*/ 0 w 3365499"/>
                <a:gd name="connsiteY0" fmla="*/ 0 h 1346199"/>
                <a:gd name="connsiteX1" fmla="*/ 2692400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46199"/>
                <a:gd name="connsiteX1" fmla="*/ 1360834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67854"/>
                <a:gd name="connsiteX1" fmla="*/ 1360834 w 3365499"/>
                <a:gd name="connsiteY1" fmla="*/ 0 h 1367854"/>
                <a:gd name="connsiteX2" fmla="*/ 3365499 w 3365499"/>
                <a:gd name="connsiteY2" fmla="*/ 673100 h 1367854"/>
                <a:gd name="connsiteX3" fmla="*/ 1360834 w 3365499"/>
                <a:gd name="connsiteY3" fmla="*/ 1367854 h 1367854"/>
                <a:gd name="connsiteX4" fmla="*/ 0 w 3365499"/>
                <a:gd name="connsiteY4" fmla="*/ 1346199 h 1367854"/>
                <a:gd name="connsiteX5" fmla="*/ 673100 w 3365499"/>
                <a:gd name="connsiteY5" fmla="*/ 673100 h 1367854"/>
                <a:gd name="connsiteX6" fmla="*/ 0 w 3365499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515026 w 2077831"/>
                <a:gd name="connsiteY6" fmla="*/ 16118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1077764 w 2077831"/>
                <a:gd name="connsiteY5" fmla="*/ 705334 h 1367854"/>
                <a:gd name="connsiteX6" fmla="*/ 515026 w 2077831"/>
                <a:gd name="connsiteY6" fmla="*/ 16118 h 1367854"/>
                <a:gd name="connsiteX0" fmla="*/ 147148 w 1709953"/>
                <a:gd name="connsiteY0" fmla="*/ 16118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147148 w 1709953"/>
                <a:gd name="connsiteY6" fmla="*/ 16118 h 1367854"/>
                <a:gd name="connsiteX0" fmla="*/ 73570 w 1709953"/>
                <a:gd name="connsiteY0" fmla="*/ 32234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73570 w 1709953"/>
                <a:gd name="connsiteY6" fmla="*/ 32234 h 1367854"/>
                <a:gd name="connsiteX0" fmla="*/ 36785 w 1709953"/>
                <a:gd name="connsiteY0" fmla="*/ 16116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36785 w 1709953"/>
                <a:gd name="connsiteY6" fmla="*/ 16116 h 1367854"/>
                <a:gd name="connsiteX0" fmla="*/ 294297 w 1709953"/>
                <a:gd name="connsiteY0" fmla="*/ 0 h 1367856"/>
                <a:gd name="connsiteX1" fmla="*/ 992956 w 1709953"/>
                <a:gd name="connsiteY1" fmla="*/ 2 h 1367856"/>
                <a:gd name="connsiteX2" fmla="*/ 1709953 w 1709953"/>
                <a:gd name="connsiteY2" fmla="*/ 673103 h 1367856"/>
                <a:gd name="connsiteX3" fmla="*/ 992956 w 1709953"/>
                <a:gd name="connsiteY3" fmla="*/ 1367856 h 1367856"/>
                <a:gd name="connsiteX4" fmla="*/ 0 w 1709953"/>
                <a:gd name="connsiteY4" fmla="*/ 1346201 h 1367856"/>
                <a:gd name="connsiteX5" fmla="*/ 709886 w 1709953"/>
                <a:gd name="connsiteY5" fmla="*/ 705336 h 1367856"/>
                <a:gd name="connsiteX6" fmla="*/ 294297 w 1709953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415589 w 1415656"/>
                <a:gd name="connsiteY5" fmla="*/ 705336 h 1367856"/>
                <a:gd name="connsiteX6" fmla="*/ 0 w 1415656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820256 w 1415656"/>
                <a:gd name="connsiteY5" fmla="*/ 721453 h 1367856"/>
                <a:gd name="connsiteX6" fmla="*/ 0 w 1415656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83467 w 1305293"/>
                <a:gd name="connsiteY5" fmla="*/ 705336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673101 h 1367856"/>
                <a:gd name="connsiteX6" fmla="*/ 0 w 1305293"/>
                <a:gd name="connsiteY6" fmla="*/ 0 h 136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5293" h="1367856">
                  <a:moveTo>
                    <a:pt x="0" y="0"/>
                  </a:moveTo>
                  <a:lnTo>
                    <a:pt x="588296" y="2"/>
                  </a:lnTo>
                  <a:lnTo>
                    <a:pt x="1305293" y="673103"/>
                  </a:lnTo>
                  <a:lnTo>
                    <a:pt x="588296" y="1367856"/>
                  </a:lnTo>
                  <a:lnTo>
                    <a:pt x="7" y="1346201"/>
                  </a:lnTo>
                  <a:lnTo>
                    <a:pt x="709893" y="67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 dirty="0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="" xmlns:a16="http://schemas.microsoft.com/office/drawing/2014/main" id="{7D6D7B36-AE61-48C8-9FF2-B0BD48074C08}"/>
                </a:ext>
              </a:extLst>
            </p:cNvPr>
            <p:cNvSpPr/>
            <p:nvPr/>
          </p:nvSpPr>
          <p:spPr>
            <a:xfrm>
              <a:off x="3117619" y="3377021"/>
              <a:ext cx="553789" cy="825588"/>
            </a:xfrm>
            <a:custGeom>
              <a:avLst/>
              <a:gdLst>
                <a:gd name="connsiteX0" fmla="*/ 0 w 3365499"/>
                <a:gd name="connsiteY0" fmla="*/ 0 h 1346199"/>
                <a:gd name="connsiteX1" fmla="*/ 2692400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46199"/>
                <a:gd name="connsiteX1" fmla="*/ 1360834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67854"/>
                <a:gd name="connsiteX1" fmla="*/ 1360834 w 3365499"/>
                <a:gd name="connsiteY1" fmla="*/ 0 h 1367854"/>
                <a:gd name="connsiteX2" fmla="*/ 3365499 w 3365499"/>
                <a:gd name="connsiteY2" fmla="*/ 673100 h 1367854"/>
                <a:gd name="connsiteX3" fmla="*/ 1360834 w 3365499"/>
                <a:gd name="connsiteY3" fmla="*/ 1367854 h 1367854"/>
                <a:gd name="connsiteX4" fmla="*/ 0 w 3365499"/>
                <a:gd name="connsiteY4" fmla="*/ 1346199 h 1367854"/>
                <a:gd name="connsiteX5" fmla="*/ 673100 w 3365499"/>
                <a:gd name="connsiteY5" fmla="*/ 673100 h 1367854"/>
                <a:gd name="connsiteX6" fmla="*/ 0 w 3365499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515026 w 2077831"/>
                <a:gd name="connsiteY6" fmla="*/ 16118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1077764 w 2077831"/>
                <a:gd name="connsiteY5" fmla="*/ 705334 h 1367854"/>
                <a:gd name="connsiteX6" fmla="*/ 515026 w 2077831"/>
                <a:gd name="connsiteY6" fmla="*/ 16118 h 1367854"/>
                <a:gd name="connsiteX0" fmla="*/ 147148 w 1709953"/>
                <a:gd name="connsiteY0" fmla="*/ 16118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147148 w 1709953"/>
                <a:gd name="connsiteY6" fmla="*/ 16118 h 1367854"/>
                <a:gd name="connsiteX0" fmla="*/ 73570 w 1709953"/>
                <a:gd name="connsiteY0" fmla="*/ 32234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73570 w 1709953"/>
                <a:gd name="connsiteY6" fmla="*/ 32234 h 1367854"/>
                <a:gd name="connsiteX0" fmla="*/ 36785 w 1709953"/>
                <a:gd name="connsiteY0" fmla="*/ 16116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36785 w 1709953"/>
                <a:gd name="connsiteY6" fmla="*/ 16116 h 1367854"/>
                <a:gd name="connsiteX0" fmla="*/ 294297 w 1709953"/>
                <a:gd name="connsiteY0" fmla="*/ 0 h 1367856"/>
                <a:gd name="connsiteX1" fmla="*/ 992956 w 1709953"/>
                <a:gd name="connsiteY1" fmla="*/ 2 h 1367856"/>
                <a:gd name="connsiteX2" fmla="*/ 1709953 w 1709953"/>
                <a:gd name="connsiteY2" fmla="*/ 673103 h 1367856"/>
                <a:gd name="connsiteX3" fmla="*/ 992956 w 1709953"/>
                <a:gd name="connsiteY3" fmla="*/ 1367856 h 1367856"/>
                <a:gd name="connsiteX4" fmla="*/ 0 w 1709953"/>
                <a:gd name="connsiteY4" fmla="*/ 1346201 h 1367856"/>
                <a:gd name="connsiteX5" fmla="*/ 709886 w 1709953"/>
                <a:gd name="connsiteY5" fmla="*/ 705336 h 1367856"/>
                <a:gd name="connsiteX6" fmla="*/ 294297 w 1709953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415589 w 1415656"/>
                <a:gd name="connsiteY5" fmla="*/ 705336 h 1367856"/>
                <a:gd name="connsiteX6" fmla="*/ 0 w 1415656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820256 w 1415656"/>
                <a:gd name="connsiteY5" fmla="*/ 721453 h 1367856"/>
                <a:gd name="connsiteX6" fmla="*/ 0 w 1415656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83467 w 1305293"/>
                <a:gd name="connsiteY5" fmla="*/ 705336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673101 h 1367856"/>
                <a:gd name="connsiteX6" fmla="*/ 0 w 1305293"/>
                <a:gd name="connsiteY6" fmla="*/ 0 h 136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5293" h="1367856">
                  <a:moveTo>
                    <a:pt x="0" y="0"/>
                  </a:moveTo>
                  <a:lnTo>
                    <a:pt x="588296" y="2"/>
                  </a:lnTo>
                  <a:lnTo>
                    <a:pt x="1305293" y="673103"/>
                  </a:lnTo>
                  <a:lnTo>
                    <a:pt x="588296" y="1367856"/>
                  </a:lnTo>
                  <a:lnTo>
                    <a:pt x="7" y="1346201"/>
                  </a:lnTo>
                  <a:lnTo>
                    <a:pt x="709893" y="67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 dirty="0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="" xmlns:a16="http://schemas.microsoft.com/office/drawing/2014/main" id="{132591A4-7AA1-49D8-A2D8-3131F1BC66C0}"/>
                </a:ext>
              </a:extLst>
            </p:cNvPr>
            <p:cNvSpPr/>
            <p:nvPr/>
          </p:nvSpPr>
          <p:spPr>
            <a:xfrm>
              <a:off x="1718429" y="3097954"/>
              <a:ext cx="1477526" cy="1383731"/>
            </a:xfrm>
            <a:custGeom>
              <a:avLst/>
              <a:gdLst>
                <a:gd name="connsiteX0" fmla="*/ 0 w 3365499"/>
                <a:gd name="connsiteY0" fmla="*/ 0 h 1346199"/>
                <a:gd name="connsiteX1" fmla="*/ 2692400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46199"/>
                <a:gd name="connsiteX1" fmla="*/ 1360834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67854"/>
                <a:gd name="connsiteX1" fmla="*/ 1360834 w 3365499"/>
                <a:gd name="connsiteY1" fmla="*/ 0 h 1367854"/>
                <a:gd name="connsiteX2" fmla="*/ 3365499 w 3365499"/>
                <a:gd name="connsiteY2" fmla="*/ 673100 h 1367854"/>
                <a:gd name="connsiteX3" fmla="*/ 1360834 w 3365499"/>
                <a:gd name="connsiteY3" fmla="*/ 1367854 h 1367854"/>
                <a:gd name="connsiteX4" fmla="*/ 0 w 3365499"/>
                <a:gd name="connsiteY4" fmla="*/ 1346199 h 1367854"/>
                <a:gd name="connsiteX5" fmla="*/ 673100 w 3365499"/>
                <a:gd name="connsiteY5" fmla="*/ 673100 h 1367854"/>
                <a:gd name="connsiteX6" fmla="*/ 0 w 3365499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65431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831" h="1367854">
                  <a:moveTo>
                    <a:pt x="0" y="0"/>
                  </a:moveTo>
                  <a:lnTo>
                    <a:pt x="1360834" y="0"/>
                  </a:lnTo>
                  <a:lnTo>
                    <a:pt x="2077831" y="673101"/>
                  </a:lnTo>
                  <a:lnTo>
                    <a:pt x="1360834" y="1367854"/>
                  </a:lnTo>
                  <a:lnTo>
                    <a:pt x="0" y="1365431"/>
                  </a:lnTo>
                  <a:lnTo>
                    <a:pt x="673100" y="6731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="" xmlns:a16="http://schemas.microsoft.com/office/drawing/2014/main" id="{CE128720-546A-4579-853A-34A887B23E91}"/>
                </a:ext>
              </a:extLst>
            </p:cNvPr>
            <p:cNvSpPr/>
            <p:nvPr/>
          </p:nvSpPr>
          <p:spPr>
            <a:xfrm>
              <a:off x="3394514" y="3097950"/>
              <a:ext cx="1477526" cy="1383731"/>
            </a:xfrm>
            <a:custGeom>
              <a:avLst/>
              <a:gdLst>
                <a:gd name="connsiteX0" fmla="*/ 0 w 3365499"/>
                <a:gd name="connsiteY0" fmla="*/ 0 h 1346199"/>
                <a:gd name="connsiteX1" fmla="*/ 2692400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46199"/>
                <a:gd name="connsiteX1" fmla="*/ 1360834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67854"/>
                <a:gd name="connsiteX1" fmla="*/ 1360834 w 3365499"/>
                <a:gd name="connsiteY1" fmla="*/ 0 h 1367854"/>
                <a:gd name="connsiteX2" fmla="*/ 3365499 w 3365499"/>
                <a:gd name="connsiteY2" fmla="*/ 673100 h 1367854"/>
                <a:gd name="connsiteX3" fmla="*/ 1360834 w 3365499"/>
                <a:gd name="connsiteY3" fmla="*/ 1367854 h 1367854"/>
                <a:gd name="connsiteX4" fmla="*/ 0 w 3365499"/>
                <a:gd name="connsiteY4" fmla="*/ 1346199 h 1367854"/>
                <a:gd name="connsiteX5" fmla="*/ 673100 w 3365499"/>
                <a:gd name="connsiteY5" fmla="*/ 673100 h 1367854"/>
                <a:gd name="connsiteX6" fmla="*/ 0 w 3365499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65431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831" h="1367854">
                  <a:moveTo>
                    <a:pt x="0" y="0"/>
                  </a:moveTo>
                  <a:lnTo>
                    <a:pt x="1360834" y="0"/>
                  </a:lnTo>
                  <a:lnTo>
                    <a:pt x="2077831" y="673101"/>
                  </a:lnTo>
                  <a:lnTo>
                    <a:pt x="1360834" y="1367854"/>
                  </a:lnTo>
                  <a:lnTo>
                    <a:pt x="0" y="1365431"/>
                  </a:lnTo>
                  <a:lnTo>
                    <a:pt x="673100" y="6731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="" xmlns:a16="http://schemas.microsoft.com/office/drawing/2014/main" id="{A8966B59-4E75-4AF5-9FB7-DC44C0F489FF}"/>
                </a:ext>
              </a:extLst>
            </p:cNvPr>
            <p:cNvSpPr/>
            <p:nvPr/>
          </p:nvSpPr>
          <p:spPr>
            <a:xfrm>
              <a:off x="4715369" y="3377021"/>
              <a:ext cx="553789" cy="825588"/>
            </a:xfrm>
            <a:custGeom>
              <a:avLst/>
              <a:gdLst>
                <a:gd name="connsiteX0" fmla="*/ 0 w 3365499"/>
                <a:gd name="connsiteY0" fmla="*/ 0 h 1346199"/>
                <a:gd name="connsiteX1" fmla="*/ 2692400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46199"/>
                <a:gd name="connsiteX1" fmla="*/ 1360834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67854"/>
                <a:gd name="connsiteX1" fmla="*/ 1360834 w 3365499"/>
                <a:gd name="connsiteY1" fmla="*/ 0 h 1367854"/>
                <a:gd name="connsiteX2" fmla="*/ 3365499 w 3365499"/>
                <a:gd name="connsiteY2" fmla="*/ 673100 h 1367854"/>
                <a:gd name="connsiteX3" fmla="*/ 1360834 w 3365499"/>
                <a:gd name="connsiteY3" fmla="*/ 1367854 h 1367854"/>
                <a:gd name="connsiteX4" fmla="*/ 0 w 3365499"/>
                <a:gd name="connsiteY4" fmla="*/ 1346199 h 1367854"/>
                <a:gd name="connsiteX5" fmla="*/ 673100 w 3365499"/>
                <a:gd name="connsiteY5" fmla="*/ 673100 h 1367854"/>
                <a:gd name="connsiteX6" fmla="*/ 0 w 3365499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515026 w 2077831"/>
                <a:gd name="connsiteY6" fmla="*/ 16118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1077764 w 2077831"/>
                <a:gd name="connsiteY5" fmla="*/ 705334 h 1367854"/>
                <a:gd name="connsiteX6" fmla="*/ 515026 w 2077831"/>
                <a:gd name="connsiteY6" fmla="*/ 16118 h 1367854"/>
                <a:gd name="connsiteX0" fmla="*/ 147148 w 1709953"/>
                <a:gd name="connsiteY0" fmla="*/ 16118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147148 w 1709953"/>
                <a:gd name="connsiteY6" fmla="*/ 16118 h 1367854"/>
                <a:gd name="connsiteX0" fmla="*/ 73570 w 1709953"/>
                <a:gd name="connsiteY0" fmla="*/ 32234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73570 w 1709953"/>
                <a:gd name="connsiteY6" fmla="*/ 32234 h 1367854"/>
                <a:gd name="connsiteX0" fmla="*/ 36785 w 1709953"/>
                <a:gd name="connsiteY0" fmla="*/ 16116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36785 w 1709953"/>
                <a:gd name="connsiteY6" fmla="*/ 16116 h 1367854"/>
                <a:gd name="connsiteX0" fmla="*/ 294297 w 1709953"/>
                <a:gd name="connsiteY0" fmla="*/ 0 h 1367856"/>
                <a:gd name="connsiteX1" fmla="*/ 992956 w 1709953"/>
                <a:gd name="connsiteY1" fmla="*/ 2 h 1367856"/>
                <a:gd name="connsiteX2" fmla="*/ 1709953 w 1709953"/>
                <a:gd name="connsiteY2" fmla="*/ 673103 h 1367856"/>
                <a:gd name="connsiteX3" fmla="*/ 992956 w 1709953"/>
                <a:gd name="connsiteY3" fmla="*/ 1367856 h 1367856"/>
                <a:gd name="connsiteX4" fmla="*/ 0 w 1709953"/>
                <a:gd name="connsiteY4" fmla="*/ 1346201 h 1367856"/>
                <a:gd name="connsiteX5" fmla="*/ 709886 w 1709953"/>
                <a:gd name="connsiteY5" fmla="*/ 705336 h 1367856"/>
                <a:gd name="connsiteX6" fmla="*/ 294297 w 1709953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415589 w 1415656"/>
                <a:gd name="connsiteY5" fmla="*/ 705336 h 1367856"/>
                <a:gd name="connsiteX6" fmla="*/ 0 w 1415656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820256 w 1415656"/>
                <a:gd name="connsiteY5" fmla="*/ 721453 h 1367856"/>
                <a:gd name="connsiteX6" fmla="*/ 0 w 1415656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83467 w 1305293"/>
                <a:gd name="connsiteY5" fmla="*/ 705336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673101 h 1367856"/>
                <a:gd name="connsiteX6" fmla="*/ 0 w 1305293"/>
                <a:gd name="connsiteY6" fmla="*/ 0 h 136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5293" h="1367856">
                  <a:moveTo>
                    <a:pt x="0" y="0"/>
                  </a:moveTo>
                  <a:lnTo>
                    <a:pt x="588296" y="2"/>
                  </a:lnTo>
                  <a:lnTo>
                    <a:pt x="1305293" y="673103"/>
                  </a:lnTo>
                  <a:lnTo>
                    <a:pt x="588296" y="1367856"/>
                  </a:lnTo>
                  <a:lnTo>
                    <a:pt x="7" y="1346201"/>
                  </a:lnTo>
                  <a:lnTo>
                    <a:pt x="709893" y="67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 dirty="0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="" xmlns:a16="http://schemas.microsoft.com/office/drawing/2014/main" id="{B3568B69-8241-4F1F-AC65-DB4CA391160B}"/>
                </a:ext>
              </a:extLst>
            </p:cNvPr>
            <p:cNvSpPr/>
            <p:nvPr/>
          </p:nvSpPr>
          <p:spPr>
            <a:xfrm>
              <a:off x="4980704" y="3097954"/>
              <a:ext cx="1477526" cy="1383731"/>
            </a:xfrm>
            <a:custGeom>
              <a:avLst/>
              <a:gdLst>
                <a:gd name="connsiteX0" fmla="*/ 0 w 3365499"/>
                <a:gd name="connsiteY0" fmla="*/ 0 h 1346199"/>
                <a:gd name="connsiteX1" fmla="*/ 2692400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46199"/>
                <a:gd name="connsiteX1" fmla="*/ 1360834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67854"/>
                <a:gd name="connsiteX1" fmla="*/ 1360834 w 3365499"/>
                <a:gd name="connsiteY1" fmla="*/ 0 h 1367854"/>
                <a:gd name="connsiteX2" fmla="*/ 3365499 w 3365499"/>
                <a:gd name="connsiteY2" fmla="*/ 673100 h 1367854"/>
                <a:gd name="connsiteX3" fmla="*/ 1360834 w 3365499"/>
                <a:gd name="connsiteY3" fmla="*/ 1367854 h 1367854"/>
                <a:gd name="connsiteX4" fmla="*/ 0 w 3365499"/>
                <a:gd name="connsiteY4" fmla="*/ 1346199 h 1367854"/>
                <a:gd name="connsiteX5" fmla="*/ 673100 w 3365499"/>
                <a:gd name="connsiteY5" fmla="*/ 673100 h 1367854"/>
                <a:gd name="connsiteX6" fmla="*/ 0 w 3365499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65431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831" h="1367854">
                  <a:moveTo>
                    <a:pt x="0" y="0"/>
                  </a:moveTo>
                  <a:lnTo>
                    <a:pt x="1360834" y="0"/>
                  </a:lnTo>
                  <a:lnTo>
                    <a:pt x="2077831" y="673101"/>
                  </a:lnTo>
                  <a:lnTo>
                    <a:pt x="1360834" y="1367854"/>
                  </a:lnTo>
                  <a:lnTo>
                    <a:pt x="0" y="1365431"/>
                  </a:lnTo>
                  <a:lnTo>
                    <a:pt x="673100" y="6731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="" xmlns:a16="http://schemas.microsoft.com/office/drawing/2014/main" id="{610BA2FC-7ED4-42F0-A755-97F18C3C749C}"/>
                </a:ext>
              </a:extLst>
            </p:cNvPr>
            <p:cNvSpPr/>
            <p:nvPr/>
          </p:nvSpPr>
          <p:spPr>
            <a:xfrm>
              <a:off x="6301558" y="3377025"/>
              <a:ext cx="553789" cy="825588"/>
            </a:xfrm>
            <a:custGeom>
              <a:avLst/>
              <a:gdLst>
                <a:gd name="connsiteX0" fmla="*/ 0 w 3365499"/>
                <a:gd name="connsiteY0" fmla="*/ 0 h 1346199"/>
                <a:gd name="connsiteX1" fmla="*/ 2692400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46199"/>
                <a:gd name="connsiteX1" fmla="*/ 1360834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67854"/>
                <a:gd name="connsiteX1" fmla="*/ 1360834 w 3365499"/>
                <a:gd name="connsiteY1" fmla="*/ 0 h 1367854"/>
                <a:gd name="connsiteX2" fmla="*/ 3365499 w 3365499"/>
                <a:gd name="connsiteY2" fmla="*/ 673100 h 1367854"/>
                <a:gd name="connsiteX3" fmla="*/ 1360834 w 3365499"/>
                <a:gd name="connsiteY3" fmla="*/ 1367854 h 1367854"/>
                <a:gd name="connsiteX4" fmla="*/ 0 w 3365499"/>
                <a:gd name="connsiteY4" fmla="*/ 1346199 h 1367854"/>
                <a:gd name="connsiteX5" fmla="*/ 673100 w 3365499"/>
                <a:gd name="connsiteY5" fmla="*/ 673100 h 1367854"/>
                <a:gd name="connsiteX6" fmla="*/ 0 w 3365499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515026 w 2077831"/>
                <a:gd name="connsiteY6" fmla="*/ 16118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1077764 w 2077831"/>
                <a:gd name="connsiteY5" fmla="*/ 705334 h 1367854"/>
                <a:gd name="connsiteX6" fmla="*/ 515026 w 2077831"/>
                <a:gd name="connsiteY6" fmla="*/ 16118 h 1367854"/>
                <a:gd name="connsiteX0" fmla="*/ 147148 w 1709953"/>
                <a:gd name="connsiteY0" fmla="*/ 16118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147148 w 1709953"/>
                <a:gd name="connsiteY6" fmla="*/ 16118 h 1367854"/>
                <a:gd name="connsiteX0" fmla="*/ 73570 w 1709953"/>
                <a:gd name="connsiteY0" fmla="*/ 32234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73570 w 1709953"/>
                <a:gd name="connsiteY6" fmla="*/ 32234 h 1367854"/>
                <a:gd name="connsiteX0" fmla="*/ 36785 w 1709953"/>
                <a:gd name="connsiteY0" fmla="*/ 16116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36785 w 1709953"/>
                <a:gd name="connsiteY6" fmla="*/ 16116 h 1367854"/>
                <a:gd name="connsiteX0" fmla="*/ 294297 w 1709953"/>
                <a:gd name="connsiteY0" fmla="*/ 0 h 1367856"/>
                <a:gd name="connsiteX1" fmla="*/ 992956 w 1709953"/>
                <a:gd name="connsiteY1" fmla="*/ 2 h 1367856"/>
                <a:gd name="connsiteX2" fmla="*/ 1709953 w 1709953"/>
                <a:gd name="connsiteY2" fmla="*/ 673103 h 1367856"/>
                <a:gd name="connsiteX3" fmla="*/ 992956 w 1709953"/>
                <a:gd name="connsiteY3" fmla="*/ 1367856 h 1367856"/>
                <a:gd name="connsiteX4" fmla="*/ 0 w 1709953"/>
                <a:gd name="connsiteY4" fmla="*/ 1346201 h 1367856"/>
                <a:gd name="connsiteX5" fmla="*/ 709886 w 1709953"/>
                <a:gd name="connsiteY5" fmla="*/ 705336 h 1367856"/>
                <a:gd name="connsiteX6" fmla="*/ 294297 w 1709953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415589 w 1415656"/>
                <a:gd name="connsiteY5" fmla="*/ 705336 h 1367856"/>
                <a:gd name="connsiteX6" fmla="*/ 0 w 1415656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820256 w 1415656"/>
                <a:gd name="connsiteY5" fmla="*/ 721453 h 1367856"/>
                <a:gd name="connsiteX6" fmla="*/ 0 w 1415656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83467 w 1305293"/>
                <a:gd name="connsiteY5" fmla="*/ 705336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673101 h 1367856"/>
                <a:gd name="connsiteX6" fmla="*/ 0 w 1305293"/>
                <a:gd name="connsiteY6" fmla="*/ 0 h 136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5293" h="1367856">
                  <a:moveTo>
                    <a:pt x="0" y="0"/>
                  </a:moveTo>
                  <a:lnTo>
                    <a:pt x="588296" y="2"/>
                  </a:lnTo>
                  <a:lnTo>
                    <a:pt x="1305293" y="673103"/>
                  </a:lnTo>
                  <a:lnTo>
                    <a:pt x="588296" y="1367856"/>
                  </a:lnTo>
                  <a:lnTo>
                    <a:pt x="7" y="1346201"/>
                  </a:lnTo>
                  <a:lnTo>
                    <a:pt x="709893" y="67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 dirty="0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="" xmlns:a16="http://schemas.microsoft.com/office/drawing/2014/main" id="{D0C2FA02-3B5E-4251-B768-B7E402AA0F71}"/>
                </a:ext>
              </a:extLst>
            </p:cNvPr>
            <p:cNvSpPr/>
            <p:nvPr/>
          </p:nvSpPr>
          <p:spPr>
            <a:xfrm>
              <a:off x="6566894" y="3097958"/>
              <a:ext cx="1477526" cy="1383731"/>
            </a:xfrm>
            <a:custGeom>
              <a:avLst/>
              <a:gdLst>
                <a:gd name="connsiteX0" fmla="*/ 0 w 3365499"/>
                <a:gd name="connsiteY0" fmla="*/ 0 h 1346199"/>
                <a:gd name="connsiteX1" fmla="*/ 2692400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46199"/>
                <a:gd name="connsiteX1" fmla="*/ 1360834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67854"/>
                <a:gd name="connsiteX1" fmla="*/ 1360834 w 3365499"/>
                <a:gd name="connsiteY1" fmla="*/ 0 h 1367854"/>
                <a:gd name="connsiteX2" fmla="*/ 3365499 w 3365499"/>
                <a:gd name="connsiteY2" fmla="*/ 673100 h 1367854"/>
                <a:gd name="connsiteX3" fmla="*/ 1360834 w 3365499"/>
                <a:gd name="connsiteY3" fmla="*/ 1367854 h 1367854"/>
                <a:gd name="connsiteX4" fmla="*/ 0 w 3365499"/>
                <a:gd name="connsiteY4" fmla="*/ 1346199 h 1367854"/>
                <a:gd name="connsiteX5" fmla="*/ 673100 w 3365499"/>
                <a:gd name="connsiteY5" fmla="*/ 673100 h 1367854"/>
                <a:gd name="connsiteX6" fmla="*/ 0 w 3365499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65431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831" h="1367854">
                  <a:moveTo>
                    <a:pt x="0" y="0"/>
                  </a:moveTo>
                  <a:lnTo>
                    <a:pt x="1360834" y="0"/>
                  </a:lnTo>
                  <a:lnTo>
                    <a:pt x="2077831" y="673101"/>
                  </a:lnTo>
                  <a:lnTo>
                    <a:pt x="1360834" y="1367854"/>
                  </a:lnTo>
                  <a:lnTo>
                    <a:pt x="0" y="1365431"/>
                  </a:lnTo>
                  <a:lnTo>
                    <a:pt x="673100" y="6731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="" xmlns:a16="http://schemas.microsoft.com/office/drawing/2014/main" id="{C3C7EC8E-F021-4B38-A1F4-1165DA5FECB4}"/>
                </a:ext>
              </a:extLst>
            </p:cNvPr>
            <p:cNvSpPr/>
            <p:nvPr/>
          </p:nvSpPr>
          <p:spPr>
            <a:xfrm>
              <a:off x="7887748" y="3377029"/>
              <a:ext cx="553789" cy="825588"/>
            </a:xfrm>
            <a:custGeom>
              <a:avLst/>
              <a:gdLst>
                <a:gd name="connsiteX0" fmla="*/ 0 w 3365499"/>
                <a:gd name="connsiteY0" fmla="*/ 0 h 1346199"/>
                <a:gd name="connsiteX1" fmla="*/ 2692400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46199"/>
                <a:gd name="connsiteX1" fmla="*/ 1360834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67854"/>
                <a:gd name="connsiteX1" fmla="*/ 1360834 w 3365499"/>
                <a:gd name="connsiteY1" fmla="*/ 0 h 1367854"/>
                <a:gd name="connsiteX2" fmla="*/ 3365499 w 3365499"/>
                <a:gd name="connsiteY2" fmla="*/ 673100 h 1367854"/>
                <a:gd name="connsiteX3" fmla="*/ 1360834 w 3365499"/>
                <a:gd name="connsiteY3" fmla="*/ 1367854 h 1367854"/>
                <a:gd name="connsiteX4" fmla="*/ 0 w 3365499"/>
                <a:gd name="connsiteY4" fmla="*/ 1346199 h 1367854"/>
                <a:gd name="connsiteX5" fmla="*/ 673100 w 3365499"/>
                <a:gd name="connsiteY5" fmla="*/ 673100 h 1367854"/>
                <a:gd name="connsiteX6" fmla="*/ 0 w 3365499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515026 w 2077831"/>
                <a:gd name="connsiteY6" fmla="*/ 16118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1077764 w 2077831"/>
                <a:gd name="connsiteY5" fmla="*/ 705334 h 1367854"/>
                <a:gd name="connsiteX6" fmla="*/ 515026 w 2077831"/>
                <a:gd name="connsiteY6" fmla="*/ 16118 h 1367854"/>
                <a:gd name="connsiteX0" fmla="*/ 147148 w 1709953"/>
                <a:gd name="connsiteY0" fmla="*/ 16118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147148 w 1709953"/>
                <a:gd name="connsiteY6" fmla="*/ 16118 h 1367854"/>
                <a:gd name="connsiteX0" fmla="*/ 73570 w 1709953"/>
                <a:gd name="connsiteY0" fmla="*/ 32234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73570 w 1709953"/>
                <a:gd name="connsiteY6" fmla="*/ 32234 h 1367854"/>
                <a:gd name="connsiteX0" fmla="*/ 36785 w 1709953"/>
                <a:gd name="connsiteY0" fmla="*/ 16116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36785 w 1709953"/>
                <a:gd name="connsiteY6" fmla="*/ 16116 h 1367854"/>
                <a:gd name="connsiteX0" fmla="*/ 294297 w 1709953"/>
                <a:gd name="connsiteY0" fmla="*/ 0 h 1367856"/>
                <a:gd name="connsiteX1" fmla="*/ 992956 w 1709953"/>
                <a:gd name="connsiteY1" fmla="*/ 2 h 1367856"/>
                <a:gd name="connsiteX2" fmla="*/ 1709953 w 1709953"/>
                <a:gd name="connsiteY2" fmla="*/ 673103 h 1367856"/>
                <a:gd name="connsiteX3" fmla="*/ 992956 w 1709953"/>
                <a:gd name="connsiteY3" fmla="*/ 1367856 h 1367856"/>
                <a:gd name="connsiteX4" fmla="*/ 0 w 1709953"/>
                <a:gd name="connsiteY4" fmla="*/ 1346201 h 1367856"/>
                <a:gd name="connsiteX5" fmla="*/ 709886 w 1709953"/>
                <a:gd name="connsiteY5" fmla="*/ 705336 h 1367856"/>
                <a:gd name="connsiteX6" fmla="*/ 294297 w 1709953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415589 w 1415656"/>
                <a:gd name="connsiteY5" fmla="*/ 705336 h 1367856"/>
                <a:gd name="connsiteX6" fmla="*/ 0 w 1415656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820256 w 1415656"/>
                <a:gd name="connsiteY5" fmla="*/ 721453 h 1367856"/>
                <a:gd name="connsiteX6" fmla="*/ 0 w 1415656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83467 w 1305293"/>
                <a:gd name="connsiteY5" fmla="*/ 705336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673101 h 1367856"/>
                <a:gd name="connsiteX6" fmla="*/ 0 w 1305293"/>
                <a:gd name="connsiteY6" fmla="*/ 0 h 136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5293" h="1367856">
                  <a:moveTo>
                    <a:pt x="0" y="0"/>
                  </a:moveTo>
                  <a:lnTo>
                    <a:pt x="588296" y="2"/>
                  </a:lnTo>
                  <a:lnTo>
                    <a:pt x="1305293" y="673103"/>
                  </a:lnTo>
                  <a:lnTo>
                    <a:pt x="588296" y="1367856"/>
                  </a:lnTo>
                  <a:lnTo>
                    <a:pt x="7" y="1346201"/>
                  </a:lnTo>
                  <a:lnTo>
                    <a:pt x="709893" y="67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 dirty="0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="" xmlns:a16="http://schemas.microsoft.com/office/drawing/2014/main" id="{A3268E03-FEE6-441A-8083-AB1DB0FC61D4}"/>
                </a:ext>
              </a:extLst>
            </p:cNvPr>
            <p:cNvSpPr/>
            <p:nvPr/>
          </p:nvSpPr>
          <p:spPr>
            <a:xfrm>
              <a:off x="8153083" y="3097962"/>
              <a:ext cx="1477526" cy="1383731"/>
            </a:xfrm>
            <a:custGeom>
              <a:avLst/>
              <a:gdLst>
                <a:gd name="connsiteX0" fmla="*/ 0 w 3365499"/>
                <a:gd name="connsiteY0" fmla="*/ 0 h 1346199"/>
                <a:gd name="connsiteX1" fmla="*/ 2692400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46199"/>
                <a:gd name="connsiteX1" fmla="*/ 1360834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67854"/>
                <a:gd name="connsiteX1" fmla="*/ 1360834 w 3365499"/>
                <a:gd name="connsiteY1" fmla="*/ 0 h 1367854"/>
                <a:gd name="connsiteX2" fmla="*/ 3365499 w 3365499"/>
                <a:gd name="connsiteY2" fmla="*/ 673100 h 1367854"/>
                <a:gd name="connsiteX3" fmla="*/ 1360834 w 3365499"/>
                <a:gd name="connsiteY3" fmla="*/ 1367854 h 1367854"/>
                <a:gd name="connsiteX4" fmla="*/ 0 w 3365499"/>
                <a:gd name="connsiteY4" fmla="*/ 1346199 h 1367854"/>
                <a:gd name="connsiteX5" fmla="*/ 673100 w 3365499"/>
                <a:gd name="connsiteY5" fmla="*/ 673100 h 1367854"/>
                <a:gd name="connsiteX6" fmla="*/ 0 w 3365499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65431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831" h="1367854">
                  <a:moveTo>
                    <a:pt x="0" y="0"/>
                  </a:moveTo>
                  <a:lnTo>
                    <a:pt x="1360834" y="0"/>
                  </a:lnTo>
                  <a:lnTo>
                    <a:pt x="2077831" y="673101"/>
                  </a:lnTo>
                  <a:lnTo>
                    <a:pt x="1360834" y="1367854"/>
                  </a:lnTo>
                  <a:lnTo>
                    <a:pt x="0" y="1365431"/>
                  </a:lnTo>
                  <a:lnTo>
                    <a:pt x="673100" y="6731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="" xmlns:a16="http://schemas.microsoft.com/office/drawing/2014/main" id="{6A165F4A-A171-4F45-8E1B-777BBD35EDAE}"/>
                </a:ext>
              </a:extLst>
            </p:cNvPr>
            <p:cNvSpPr/>
            <p:nvPr/>
          </p:nvSpPr>
          <p:spPr>
            <a:xfrm>
              <a:off x="9489704" y="3377033"/>
              <a:ext cx="553789" cy="825588"/>
            </a:xfrm>
            <a:custGeom>
              <a:avLst/>
              <a:gdLst>
                <a:gd name="connsiteX0" fmla="*/ 0 w 3365499"/>
                <a:gd name="connsiteY0" fmla="*/ 0 h 1346199"/>
                <a:gd name="connsiteX1" fmla="*/ 2692400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46199"/>
                <a:gd name="connsiteX1" fmla="*/ 1360834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67854"/>
                <a:gd name="connsiteX1" fmla="*/ 1360834 w 3365499"/>
                <a:gd name="connsiteY1" fmla="*/ 0 h 1367854"/>
                <a:gd name="connsiteX2" fmla="*/ 3365499 w 3365499"/>
                <a:gd name="connsiteY2" fmla="*/ 673100 h 1367854"/>
                <a:gd name="connsiteX3" fmla="*/ 1360834 w 3365499"/>
                <a:gd name="connsiteY3" fmla="*/ 1367854 h 1367854"/>
                <a:gd name="connsiteX4" fmla="*/ 0 w 3365499"/>
                <a:gd name="connsiteY4" fmla="*/ 1346199 h 1367854"/>
                <a:gd name="connsiteX5" fmla="*/ 673100 w 3365499"/>
                <a:gd name="connsiteY5" fmla="*/ 673100 h 1367854"/>
                <a:gd name="connsiteX6" fmla="*/ 0 w 3365499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515026 w 2077831"/>
                <a:gd name="connsiteY6" fmla="*/ 16118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1077764 w 2077831"/>
                <a:gd name="connsiteY5" fmla="*/ 705334 h 1367854"/>
                <a:gd name="connsiteX6" fmla="*/ 515026 w 2077831"/>
                <a:gd name="connsiteY6" fmla="*/ 16118 h 1367854"/>
                <a:gd name="connsiteX0" fmla="*/ 147148 w 1709953"/>
                <a:gd name="connsiteY0" fmla="*/ 16118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147148 w 1709953"/>
                <a:gd name="connsiteY6" fmla="*/ 16118 h 1367854"/>
                <a:gd name="connsiteX0" fmla="*/ 73570 w 1709953"/>
                <a:gd name="connsiteY0" fmla="*/ 32234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73570 w 1709953"/>
                <a:gd name="connsiteY6" fmla="*/ 32234 h 1367854"/>
                <a:gd name="connsiteX0" fmla="*/ 36785 w 1709953"/>
                <a:gd name="connsiteY0" fmla="*/ 16116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36785 w 1709953"/>
                <a:gd name="connsiteY6" fmla="*/ 16116 h 1367854"/>
                <a:gd name="connsiteX0" fmla="*/ 294297 w 1709953"/>
                <a:gd name="connsiteY0" fmla="*/ 0 h 1367856"/>
                <a:gd name="connsiteX1" fmla="*/ 992956 w 1709953"/>
                <a:gd name="connsiteY1" fmla="*/ 2 h 1367856"/>
                <a:gd name="connsiteX2" fmla="*/ 1709953 w 1709953"/>
                <a:gd name="connsiteY2" fmla="*/ 673103 h 1367856"/>
                <a:gd name="connsiteX3" fmla="*/ 992956 w 1709953"/>
                <a:gd name="connsiteY3" fmla="*/ 1367856 h 1367856"/>
                <a:gd name="connsiteX4" fmla="*/ 0 w 1709953"/>
                <a:gd name="connsiteY4" fmla="*/ 1346201 h 1367856"/>
                <a:gd name="connsiteX5" fmla="*/ 709886 w 1709953"/>
                <a:gd name="connsiteY5" fmla="*/ 705336 h 1367856"/>
                <a:gd name="connsiteX6" fmla="*/ 294297 w 1709953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415589 w 1415656"/>
                <a:gd name="connsiteY5" fmla="*/ 705336 h 1367856"/>
                <a:gd name="connsiteX6" fmla="*/ 0 w 1415656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820256 w 1415656"/>
                <a:gd name="connsiteY5" fmla="*/ 721453 h 1367856"/>
                <a:gd name="connsiteX6" fmla="*/ 0 w 1415656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83467 w 1305293"/>
                <a:gd name="connsiteY5" fmla="*/ 705336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673101 h 1367856"/>
                <a:gd name="connsiteX6" fmla="*/ 0 w 1305293"/>
                <a:gd name="connsiteY6" fmla="*/ 0 h 136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5293" h="1367856">
                  <a:moveTo>
                    <a:pt x="0" y="0"/>
                  </a:moveTo>
                  <a:lnTo>
                    <a:pt x="588296" y="2"/>
                  </a:lnTo>
                  <a:lnTo>
                    <a:pt x="1305293" y="673103"/>
                  </a:lnTo>
                  <a:lnTo>
                    <a:pt x="588296" y="1367856"/>
                  </a:lnTo>
                  <a:lnTo>
                    <a:pt x="7" y="1346201"/>
                  </a:lnTo>
                  <a:lnTo>
                    <a:pt x="709893" y="67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 dirty="0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="" xmlns:a16="http://schemas.microsoft.com/office/drawing/2014/main" id="{98393921-B0C0-47CC-A829-229A7EB8471F}"/>
                </a:ext>
              </a:extLst>
            </p:cNvPr>
            <p:cNvSpPr/>
            <p:nvPr/>
          </p:nvSpPr>
          <p:spPr>
            <a:xfrm>
              <a:off x="10010772" y="2994781"/>
              <a:ext cx="2181228" cy="1590077"/>
            </a:xfrm>
            <a:custGeom>
              <a:avLst/>
              <a:gdLst>
                <a:gd name="connsiteX0" fmla="*/ 900032 w 1695070"/>
                <a:gd name="connsiteY0" fmla="*/ 0 h 1590077"/>
                <a:gd name="connsiteX1" fmla="*/ 1695070 w 1695070"/>
                <a:gd name="connsiteY1" fmla="*/ 795039 h 1590077"/>
                <a:gd name="connsiteX2" fmla="*/ 900032 w 1695070"/>
                <a:gd name="connsiteY2" fmla="*/ 1590077 h 1590077"/>
                <a:gd name="connsiteX3" fmla="*/ 900032 w 1695070"/>
                <a:gd name="connsiteY3" fmla="*/ 1192558 h 1590077"/>
                <a:gd name="connsiteX4" fmla="*/ 0 w 1695070"/>
                <a:gd name="connsiteY4" fmla="*/ 1192558 h 1590077"/>
                <a:gd name="connsiteX5" fmla="*/ 0 w 1695070"/>
                <a:gd name="connsiteY5" fmla="*/ 1162452 h 1590077"/>
                <a:gd name="connsiteX6" fmla="*/ 173021 w 1695070"/>
                <a:gd name="connsiteY6" fmla="*/ 795040 h 1590077"/>
                <a:gd name="connsiteX7" fmla="*/ 14502 w 1695070"/>
                <a:gd name="connsiteY7" fmla="*/ 397519 h 1590077"/>
                <a:gd name="connsiteX8" fmla="*/ 900032 w 1695070"/>
                <a:gd name="connsiteY8" fmla="*/ 397519 h 159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5070" h="1590077">
                  <a:moveTo>
                    <a:pt x="900032" y="0"/>
                  </a:moveTo>
                  <a:lnTo>
                    <a:pt x="1695070" y="795039"/>
                  </a:lnTo>
                  <a:lnTo>
                    <a:pt x="900032" y="1590077"/>
                  </a:lnTo>
                  <a:lnTo>
                    <a:pt x="900032" y="1192558"/>
                  </a:lnTo>
                  <a:lnTo>
                    <a:pt x="0" y="1192558"/>
                  </a:lnTo>
                  <a:lnTo>
                    <a:pt x="0" y="1162452"/>
                  </a:lnTo>
                  <a:lnTo>
                    <a:pt x="173021" y="795040"/>
                  </a:lnTo>
                  <a:lnTo>
                    <a:pt x="14502" y="397519"/>
                  </a:lnTo>
                  <a:lnTo>
                    <a:pt x="900032" y="39751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="" xmlns:a16="http://schemas.microsoft.com/office/drawing/2014/main" id="{F4559ACE-C68E-4327-BB36-9DB3C68E8194}"/>
                </a:ext>
              </a:extLst>
            </p:cNvPr>
            <p:cNvGrpSpPr/>
            <p:nvPr/>
          </p:nvGrpSpPr>
          <p:grpSpPr>
            <a:xfrm>
              <a:off x="2099734" y="1814055"/>
              <a:ext cx="309470" cy="1283896"/>
              <a:chOff x="2099734" y="1416723"/>
              <a:chExt cx="309470" cy="1283896"/>
            </a:xfrm>
          </p:grpSpPr>
          <p:cxnSp>
            <p:nvCxnSpPr>
              <p:cNvPr id="58" name="直接连接符 57">
                <a:extLst>
                  <a:ext uri="{FF2B5EF4-FFF2-40B4-BE49-F238E27FC236}">
                    <a16:creationId xmlns="" xmlns:a16="http://schemas.microsoft.com/office/drawing/2014/main" id="{00D57417-E57A-4616-95BB-61C877449BFC}"/>
                  </a:ext>
                </a:extLst>
              </p:cNvPr>
              <p:cNvCxnSpPr>
                <a:cxnSpLocks/>
                <a:endCxn id="59" idx="4"/>
              </p:cNvCxnSpPr>
              <p:nvPr/>
            </p:nvCxnSpPr>
            <p:spPr>
              <a:xfrm flipV="1">
                <a:off x="2254469" y="1726193"/>
                <a:ext cx="0" cy="974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椭圆 58">
                <a:extLst>
                  <a:ext uri="{FF2B5EF4-FFF2-40B4-BE49-F238E27FC236}">
                    <a16:creationId xmlns="" xmlns:a16="http://schemas.microsoft.com/office/drawing/2014/main" id="{F7791316-018C-43D5-8BBE-6DFBCCD6A77A}"/>
                  </a:ext>
                </a:extLst>
              </p:cNvPr>
              <p:cNvSpPr/>
              <p:nvPr/>
            </p:nvSpPr>
            <p:spPr>
              <a:xfrm>
                <a:off x="2099734" y="1416723"/>
                <a:ext cx="309470" cy="309470"/>
              </a:xfrm>
              <a:prstGeom prst="ellipse">
                <a:avLst/>
              </a:prstGeom>
              <a:noFill/>
              <a:ln>
                <a:gradFill>
                  <a:gsLst>
                    <a:gs pos="50000">
                      <a:srgbClr val="B92917"/>
                    </a:gs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="" xmlns:a16="http://schemas.microsoft.com/office/drawing/2014/main" id="{BDDFCC2B-404B-4B30-AC40-B7746C691D80}"/>
                  </a:ext>
                </a:extLst>
              </p:cNvPr>
              <p:cNvSpPr/>
              <p:nvPr/>
            </p:nvSpPr>
            <p:spPr>
              <a:xfrm>
                <a:off x="2200055" y="1517044"/>
                <a:ext cx="108826" cy="1088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="" xmlns:a16="http://schemas.microsoft.com/office/drawing/2014/main" id="{E97E30C6-C3A4-43C2-94D2-C6008E335302}"/>
                </a:ext>
              </a:extLst>
            </p:cNvPr>
            <p:cNvSpPr txBox="1"/>
            <p:nvPr/>
          </p:nvSpPr>
          <p:spPr>
            <a:xfrm>
              <a:off x="2433090" y="1696295"/>
              <a:ext cx="2749012" cy="1123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spc="130" dirty="0"/>
                <a:t>①首先，你要大致确定需要解决的问题</a:t>
              </a:r>
              <a:r>
                <a:rPr lang="en-US" altLang="zh-CN" sz="1400" spc="130" dirty="0"/>
                <a:t>:</a:t>
              </a:r>
              <a:r>
                <a:rPr lang="zh-CN" altLang="en-US" sz="1400" spc="130" dirty="0"/>
                <a:t>提高产品销售量。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="" xmlns:a16="http://schemas.microsoft.com/office/drawing/2014/main" id="{9567E18E-7569-46F1-B4FB-906BDCAC085C}"/>
                </a:ext>
              </a:extLst>
            </p:cNvPr>
            <p:cNvSpPr txBox="1"/>
            <p:nvPr/>
          </p:nvSpPr>
          <p:spPr>
            <a:xfrm>
              <a:off x="5747957" y="1689532"/>
              <a:ext cx="2546209" cy="1123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spc="130" dirty="0"/>
                <a:t>③再分析目前的做法存在什么问题，产生问题的原因有哪些。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="" xmlns:a16="http://schemas.microsoft.com/office/drawing/2014/main" id="{91BBE4B0-10EA-4373-A6E4-BC65943AAD6C}"/>
                </a:ext>
              </a:extLst>
            </p:cNvPr>
            <p:cNvSpPr txBox="1"/>
            <p:nvPr/>
          </p:nvSpPr>
          <p:spPr>
            <a:xfrm>
              <a:off x="8892853" y="1703732"/>
              <a:ext cx="3271066" cy="1123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spc="130" dirty="0"/>
                <a:t>⑤最后组织实施</a:t>
              </a:r>
              <a:r>
                <a:rPr lang="en-US" altLang="zh-CN" sz="1400" spc="130" dirty="0"/>
                <a:t>:</a:t>
              </a:r>
              <a:r>
                <a:rPr lang="zh-CN" altLang="en-US" sz="1400" spc="130" dirty="0"/>
                <a:t>进度计划、重点难点、营销之外的配套改革措施、实施风险分析。</a:t>
              </a: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="" xmlns:a16="http://schemas.microsoft.com/office/drawing/2014/main" id="{F976EE66-A3CC-4D82-981C-ECC6747FAAC7}"/>
                </a:ext>
              </a:extLst>
            </p:cNvPr>
            <p:cNvGrpSpPr/>
            <p:nvPr/>
          </p:nvGrpSpPr>
          <p:grpSpPr>
            <a:xfrm>
              <a:off x="5366934" y="1811742"/>
              <a:ext cx="309470" cy="1283896"/>
              <a:chOff x="2099734" y="1416723"/>
              <a:chExt cx="309470" cy="1283896"/>
            </a:xfrm>
          </p:grpSpPr>
          <p:cxnSp>
            <p:nvCxnSpPr>
              <p:cNvPr id="84" name="直接连接符 83">
                <a:extLst>
                  <a:ext uri="{FF2B5EF4-FFF2-40B4-BE49-F238E27FC236}">
                    <a16:creationId xmlns="" xmlns:a16="http://schemas.microsoft.com/office/drawing/2014/main" id="{1DFF572A-6AA6-44DF-BD85-1D689CEEEB19}"/>
                  </a:ext>
                </a:extLst>
              </p:cNvPr>
              <p:cNvCxnSpPr>
                <a:cxnSpLocks/>
                <a:endCxn id="85" idx="4"/>
              </p:cNvCxnSpPr>
              <p:nvPr/>
            </p:nvCxnSpPr>
            <p:spPr>
              <a:xfrm flipV="1">
                <a:off x="2254469" y="1726193"/>
                <a:ext cx="0" cy="974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椭圆 84">
                <a:extLst>
                  <a:ext uri="{FF2B5EF4-FFF2-40B4-BE49-F238E27FC236}">
                    <a16:creationId xmlns="" xmlns:a16="http://schemas.microsoft.com/office/drawing/2014/main" id="{9D0A98BD-721E-46D1-982B-B9F94C880841}"/>
                  </a:ext>
                </a:extLst>
              </p:cNvPr>
              <p:cNvSpPr/>
              <p:nvPr/>
            </p:nvSpPr>
            <p:spPr>
              <a:xfrm>
                <a:off x="2099734" y="1416723"/>
                <a:ext cx="309470" cy="309470"/>
              </a:xfrm>
              <a:prstGeom prst="ellipse">
                <a:avLst/>
              </a:prstGeom>
              <a:noFill/>
              <a:ln>
                <a:gradFill>
                  <a:gsLst>
                    <a:gs pos="50000">
                      <a:srgbClr val="B92917"/>
                    </a:gs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="" xmlns:a16="http://schemas.microsoft.com/office/drawing/2014/main" id="{C1817B0D-D9A1-4268-8975-8ED2CA8A1DE3}"/>
                  </a:ext>
                </a:extLst>
              </p:cNvPr>
              <p:cNvSpPr/>
              <p:nvPr/>
            </p:nvSpPr>
            <p:spPr>
              <a:xfrm>
                <a:off x="2200055" y="1517044"/>
                <a:ext cx="108826" cy="1088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7" name="组合 86">
              <a:extLst>
                <a:ext uri="{FF2B5EF4-FFF2-40B4-BE49-F238E27FC236}">
                  <a16:creationId xmlns="" xmlns:a16="http://schemas.microsoft.com/office/drawing/2014/main" id="{DBAF3612-9D25-4A0F-BA1B-68865036DA28}"/>
                </a:ext>
              </a:extLst>
            </p:cNvPr>
            <p:cNvGrpSpPr/>
            <p:nvPr/>
          </p:nvGrpSpPr>
          <p:grpSpPr>
            <a:xfrm>
              <a:off x="8510309" y="1809429"/>
              <a:ext cx="309470" cy="1283896"/>
              <a:chOff x="2099734" y="1416723"/>
              <a:chExt cx="309470" cy="1283896"/>
            </a:xfrm>
          </p:grpSpPr>
          <p:cxnSp>
            <p:nvCxnSpPr>
              <p:cNvPr id="88" name="直接连接符 87">
                <a:extLst>
                  <a:ext uri="{FF2B5EF4-FFF2-40B4-BE49-F238E27FC236}">
                    <a16:creationId xmlns="" xmlns:a16="http://schemas.microsoft.com/office/drawing/2014/main" id="{2C1982A9-757F-41DD-AC69-89AC8930377D}"/>
                  </a:ext>
                </a:extLst>
              </p:cNvPr>
              <p:cNvCxnSpPr>
                <a:cxnSpLocks/>
                <a:endCxn id="89" idx="4"/>
              </p:cNvCxnSpPr>
              <p:nvPr/>
            </p:nvCxnSpPr>
            <p:spPr>
              <a:xfrm flipV="1">
                <a:off x="2254469" y="1726193"/>
                <a:ext cx="0" cy="974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椭圆 88">
                <a:extLst>
                  <a:ext uri="{FF2B5EF4-FFF2-40B4-BE49-F238E27FC236}">
                    <a16:creationId xmlns="" xmlns:a16="http://schemas.microsoft.com/office/drawing/2014/main" id="{EF831E74-B23C-42EA-AC6E-002B44D7B081}"/>
                  </a:ext>
                </a:extLst>
              </p:cNvPr>
              <p:cNvSpPr/>
              <p:nvPr/>
            </p:nvSpPr>
            <p:spPr>
              <a:xfrm>
                <a:off x="2099734" y="1416723"/>
                <a:ext cx="309470" cy="309470"/>
              </a:xfrm>
              <a:prstGeom prst="ellipse">
                <a:avLst/>
              </a:prstGeom>
              <a:noFill/>
              <a:ln>
                <a:gradFill>
                  <a:gsLst>
                    <a:gs pos="50000">
                      <a:srgbClr val="B92917"/>
                    </a:gs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="" xmlns:a16="http://schemas.microsoft.com/office/drawing/2014/main" id="{11A6A345-9769-4700-9D9B-D9744B49A15A}"/>
                  </a:ext>
                </a:extLst>
              </p:cNvPr>
              <p:cNvSpPr/>
              <p:nvPr/>
            </p:nvSpPr>
            <p:spPr>
              <a:xfrm>
                <a:off x="2200055" y="1517044"/>
                <a:ext cx="108826" cy="1088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1" name="组合 90">
              <a:extLst>
                <a:ext uri="{FF2B5EF4-FFF2-40B4-BE49-F238E27FC236}">
                  <a16:creationId xmlns="" xmlns:a16="http://schemas.microsoft.com/office/drawing/2014/main" id="{F7EC97A5-E480-48D8-A1CA-047030B58919}"/>
                </a:ext>
              </a:extLst>
            </p:cNvPr>
            <p:cNvGrpSpPr/>
            <p:nvPr/>
          </p:nvGrpSpPr>
          <p:grpSpPr>
            <a:xfrm flipV="1">
              <a:off x="3778859" y="4481681"/>
              <a:ext cx="309470" cy="1283896"/>
              <a:chOff x="2099734" y="1416723"/>
              <a:chExt cx="309470" cy="1283896"/>
            </a:xfrm>
          </p:grpSpPr>
          <p:cxnSp>
            <p:nvCxnSpPr>
              <p:cNvPr id="92" name="直接连接符 91">
                <a:extLst>
                  <a:ext uri="{FF2B5EF4-FFF2-40B4-BE49-F238E27FC236}">
                    <a16:creationId xmlns="" xmlns:a16="http://schemas.microsoft.com/office/drawing/2014/main" id="{BCCE725B-90EE-4C2E-81C6-85FF7BBFF85F}"/>
                  </a:ext>
                </a:extLst>
              </p:cNvPr>
              <p:cNvCxnSpPr>
                <a:cxnSpLocks/>
                <a:endCxn id="93" idx="4"/>
              </p:cNvCxnSpPr>
              <p:nvPr/>
            </p:nvCxnSpPr>
            <p:spPr>
              <a:xfrm flipV="1">
                <a:off x="2254469" y="1726193"/>
                <a:ext cx="0" cy="974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椭圆 92">
                <a:extLst>
                  <a:ext uri="{FF2B5EF4-FFF2-40B4-BE49-F238E27FC236}">
                    <a16:creationId xmlns="" xmlns:a16="http://schemas.microsoft.com/office/drawing/2014/main" id="{F6DB0453-3DB5-4737-B673-45A63C524E0D}"/>
                  </a:ext>
                </a:extLst>
              </p:cNvPr>
              <p:cNvSpPr/>
              <p:nvPr/>
            </p:nvSpPr>
            <p:spPr>
              <a:xfrm>
                <a:off x="2099734" y="1416723"/>
                <a:ext cx="309470" cy="309470"/>
              </a:xfrm>
              <a:prstGeom prst="ellipse">
                <a:avLst/>
              </a:prstGeom>
              <a:noFill/>
              <a:ln>
                <a:gradFill>
                  <a:gsLst>
                    <a:gs pos="50000">
                      <a:srgbClr val="B92917"/>
                    </a:gs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="" xmlns:a16="http://schemas.microsoft.com/office/drawing/2014/main" id="{FEF41EC0-752D-41BA-9DDE-6497637B38A9}"/>
                  </a:ext>
                </a:extLst>
              </p:cNvPr>
              <p:cNvSpPr/>
              <p:nvPr/>
            </p:nvSpPr>
            <p:spPr>
              <a:xfrm>
                <a:off x="2200055" y="1517044"/>
                <a:ext cx="108826" cy="1088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8" name="文本框 97">
              <a:extLst>
                <a:ext uri="{FF2B5EF4-FFF2-40B4-BE49-F238E27FC236}">
                  <a16:creationId xmlns="" xmlns:a16="http://schemas.microsoft.com/office/drawing/2014/main" id="{E514C36B-F96F-487D-8006-C22D5883C47A}"/>
                </a:ext>
              </a:extLst>
            </p:cNvPr>
            <p:cNvSpPr txBox="1"/>
            <p:nvPr/>
          </p:nvSpPr>
          <p:spPr>
            <a:xfrm>
              <a:off x="4092176" y="4809564"/>
              <a:ext cx="2743154" cy="1798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spc="130" dirty="0"/>
                <a:t>②接着，你要想一想，市场营销中涉及产品销售的，有哪些理论可以参考</a:t>
              </a:r>
              <a:r>
                <a:rPr lang="en-US" altLang="zh-CN" sz="1400" spc="130" dirty="0"/>
                <a:t>? </a:t>
              </a:r>
              <a:r>
                <a:rPr lang="zh-CN" altLang="en-US" sz="1400" spc="130" dirty="0"/>
                <a:t>整个行业是在上升呢，还是在下滑</a:t>
              </a:r>
              <a:r>
                <a:rPr lang="en-US" altLang="zh-CN" sz="1400" spc="130" dirty="0"/>
                <a:t>?</a:t>
              </a:r>
              <a:r>
                <a:rPr lang="zh-CN" altLang="en-US" sz="1400" spc="130" dirty="0"/>
                <a:t>竞争对手是么做的</a:t>
              </a:r>
              <a:r>
                <a:rPr lang="en-US" altLang="zh-CN" sz="1400" spc="130" dirty="0"/>
                <a:t>?</a:t>
              </a:r>
              <a:endParaRPr lang="zh-CN" altLang="en-US" sz="1400" spc="130" dirty="0"/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="" xmlns:a16="http://schemas.microsoft.com/office/drawing/2014/main" id="{E82A19ED-3D4C-4344-8E57-B1E86A0F0B08}"/>
                </a:ext>
              </a:extLst>
            </p:cNvPr>
            <p:cNvGrpSpPr/>
            <p:nvPr/>
          </p:nvGrpSpPr>
          <p:grpSpPr>
            <a:xfrm flipV="1">
              <a:off x="6925173" y="4481681"/>
              <a:ext cx="309470" cy="1283896"/>
              <a:chOff x="2099734" y="1416723"/>
              <a:chExt cx="309470" cy="1283896"/>
            </a:xfrm>
          </p:grpSpPr>
          <p:cxnSp>
            <p:nvCxnSpPr>
              <p:cNvPr id="100" name="直接连接符 99">
                <a:extLst>
                  <a:ext uri="{FF2B5EF4-FFF2-40B4-BE49-F238E27FC236}">
                    <a16:creationId xmlns="" xmlns:a16="http://schemas.microsoft.com/office/drawing/2014/main" id="{43978679-A403-4122-A614-3C574CB9E200}"/>
                  </a:ext>
                </a:extLst>
              </p:cNvPr>
              <p:cNvCxnSpPr>
                <a:cxnSpLocks/>
                <a:endCxn id="101" idx="4"/>
              </p:cNvCxnSpPr>
              <p:nvPr/>
            </p:nvCxnSpPr>
            <p:spPr>
              <a:xfrm flipV="1">
                <a:off x="2254469" y="1726193"/>
                <a:ext cx="0" cy="974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椭圆 100">
                <a:extLst>
                  <a:ext uri="{FF2B5EF4-FFF2-40B4-BE49-F238E27FC236}">
                    <a16:creationId xmlns="" xmlns:a16="http://schemas.microsoft.com/office/drawing/2014/main" id="{D7EE3B77-0EAE-432B-BDA7-8C8FE7B4632F}"/>
                  </a:ext>
                </a:extLst>
              </p:cNvPr>
              <p:cNvSpPr/>
              <p:nvPr/>
            </p:nvSpPr>
            <p:spPr>
              <a:xfrm>
                <a:off x="2099734" y="1416723"/>
                <a:ext cx="309470" cy="309470"/>
              </a:xfrm>
              <a:prstGeom prst="ellipse">
                <a:avLst/>
              </a:prstGeom>
              <a:noFill/>
              <a:ln>
                <a:gradFill>
                  <a:gsLst>
                    <a:gs pos="50000">
                      <a:srgbClr val="B92917"/>
                    </a:gs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="" xmlns:a16="http://schemas.microsoft.com/office/drawing/2014/main" id="{C9031C8E-42B9-4733-91BC-9D09EFD540CA}"/>
                  </a:ext>
                </a:extLst>
              </p:cNvPr>
              <p:cNvSpPr/>
              <p:nvPr/>
            </p:nvSpPr>
            <p:spPr>
              <a:xfrm>
                <a:off x="2200055" y="1517044"/>
                <a:ext cx="108826" cy="1088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5" name="文本框 104">
              <a:extLst>
                <a:ext uri="{FF2B5EF4-FFF2-40B4-BE49-F238E27FC236}">
                  <a16:creationId xmlns="" xmlns:a16="http://schemas.microsoft.com/office/drawing/2014/main" id="{E0463E92-C4D4-48CE-BCDC-BFA6FCB008F5}"/>
                </a:ext>
              </a:extLst>
            </p:cNvPr>
            <p:cNvSpPr txBox="1"/>
            <p:nvPr/>
          </p:nvSpPr>
          <p:spPr>
            <a:xfrm>
              <a:off x="7317843" y="4799929"/>
              <a:ext cx="4106143" cy="146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spc="130" dirty="0"/>
                <a:t>④然后提出系统化的改进方案，针对存在问题，提出改进目标、原则、思路，主要改进的几个方面。例如，产品组合、定价、渠道、促销、客户服务，等等。</a:t>
              </a:r>
            </a:p>
          </p:txBody>
        </p:sp>
        <p:pic>
          <p:nvPicPr>
            <p:cNvPr id="110" name="图形 109">
              <a:extLst>
                <a:ext uri="{FF2B5EF4-FFF2-40B4-BE49-F238E27FC236}">
                  <a16:creationId xmlns="" xmlns:a16="http://schemas.microsoft.com/office/drawing/2014/main" id="{BEE79930-F79A-4043-B157-703386B1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5483" y="3511912"/>
              <a:ext cx="532698" cy="532698"/>
            </a:xfrm>
            <a:prstGeom prst="rect">
              <a:avLst/>
            </a:prstGeom>
          </p:spPr>
        </p:pic>
        <p:pic>
          <p:nvPicPr>
            <p:cNvPr id="111" name="图形 110">
              <a:extLst>
                <a:ext uri="{FF2B5EF4-FFF2-40B4-BE49-F238E27FC236}">
                  <a16:creationId xmlns="" xmlns:a16="http://schemas.microsoft.com/office/drawing/2014/main" id="{49DC0DD1-7A15-4B9F-A9EC-FCC6F140E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04028" y="3548642"/>
              <a:ext cx="371901" cy="371901"/>
            </a:xfrm>
            <a:prstGeom prst="rect">
              <a:avLst/>
            </a:prstGeom>
          </p:spPr>
        </p:pic>
        <p:pic>
          <p:nvPicPr>
            <p:cNvPr id="112" name="图形 111">
              <a:extLst>
                <a:ext uri="{FF2B5EF4-FFF2-40B4-BE49-F238E27FC236}">
                  <a16:creationId xmlns="" xmlns:a16="http://schemas.microsoft.com/office/drawing/2014/main" id="{38AE6407-1E79-4A4A-A182-1853B1D46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77515" y="3511912"/>
              <a:ext cx="535397" cy="527484"/>
            </a:xfrm>
            <a:prstGeom prst="rect">
              <a:avLst/>
            </a:prstGeom>
          </p:spPr>
        </p:pic>
        <p:pic>
          <p:nvPicPr>
            <p:cNvPr id="113" name="Graphic 45">
              <a:extLst>
                <a:ext uri="{FF2B5EF4-FFF2-40B4-BE49-F238E27FC236}">
                  <a16:creationId xmlns="" xmlns:a16="http://schemas.microsoft.com/office/drawing/2014/main" id="{EF1BC37E-7535-43A8-8259-A8823AB61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96024" y="3543321"/>
              <a:ext cx="492987" cy="492987"/>
            </a:xfrm>
            <a:prstGeom prst="rect">
              <a:avLst/>
            </a:prstGeom>
          </p:spPr>
        </p:pic>
        <p:pic>
          <p:nvPicPr>
            <p:cNvPr id="114" name="图形 113">
              <a:extLst>
                <a:ext uri="{FF2B5EF4-FFF2-40B4-BE49-F238E27FC236}">
                  <a16:creationId xmlns="" xmlns:a16="http://schemas.microsoft.com/office/drawing/2014/main" id="{835BE827-98A1-423B-B56D-53A2156C4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96220" y="3514590"/>
              <a:ext cx="426642" cy="426642"/>
            </a:xfrm>
            <a:prstGeom prst="rect">
              <a:avLst/>
            </a:prstGeom>
          </p:spPr>
        </p:pic>
      </p:grpSp>
      <p:sp>
        <p:nvSpPr>
          <p:cNvPr id="55" name="文本框 54">
            <a:extLst>
              <a:ext uri="{FF2B5EF4-FFF2-40B4-BE49-F238E27FC236}">
                <a16:creationId xmlns="" xmlns:a16="http://schemas.microsoft.com/office/drawing/2014/main" id="{DC1E718D-F6CD-4C75-B69D-694B89CEAD44}"/>
              </a:ext>
            </a:extLst>
          </p:cNvPr>
          <p:cNvSpPr txBox="1"/>
          <p:nvPr/>
        </p:nvSpPr>
        <p:spPr>
          <a:xfrm>
            <a:off x="1396316" y="1214396"/>
            <a:ext cx="976682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AB2715"/>
                </a:solidFill>
              </a:rPr>
              <a:t>例如，产品卖不出去，你怎么办?</a:t>
            </a:r>
            <a:endParaRPr lang="en-US" altLang="zh-CN" sz="2400" dirty="0">
              <a:solidFill>
                <a:srgbClr val="AB271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/>
              <a:t>经过MBA 课程教学和案例训练，你一般都会按照以下思路来分析解决面临的问题：</a:t>
            </a:r>
          </a:p>
        </p:txBody>
      </p:sp>
      <p:sp>
        <p:nvSpPr>
          <p:cNvPr id="51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02 </a:t>
            </a:r>
            <a:r>
              <a:rPr lang="zh-CN" altLang="en-US" sz="3200" dirty="0" smtClean="0"/>
              <a:t>专业</a:t>
            </a:r>
            <a:r>
              <a:rPr lang="zh-CN" altLang="en-US" sz="3200" dirty="0"/>
              <a:t>学位论文</a:t>
            </a:r>
            <a:r>
              <a:rPr lang="en-US" altLang="zh-CN" sz="3200" dirty="0"/>
              <a:t>-</a:t>
            </a:r>
            <a:r>
              <a:rPr lang="zh-CN" altLang="en-US" sz="3200" dirty="0"/>
              <a:t>分析思路</a:t>
            </a:r>
          </a:p>
        </p:txBody>
      </p:sp>
    </p:spTree>
    <p:extLst>
      <p:ext uri="{BB962C8B-B14F-4D97-AF65-F5344CB8AC3E}">
        <p14:creationId xmlns:p14="http://schemas.microsoft.com/office/powerpoint/2010/main" val="294059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034012FB-5A9D-429D-B4B9-7CC0A067F84C}"/>
              </a:ext>
            </a:extLst>
          </p:cNvPr>
          <p:cNvGrpSpPr/>
          <p:nvPr/>
        </p:nvGrpSpPr>
        <p:grpSpPr>
          <a:xfrm>
            <a:off x="534185" y="1343611"/>
            <a:ext cx="10897386" cy="4082371"/>
            <a:chOff x="0" y="1689532"/>
            <a:chExt cx="12192000" cy="4918465"/>
          </a:xfrm>
        </p:grpSpPr>
        <p:sp>
          <p:nvSpPr>
            <p:cNvPr id="108" name="任意多边形: 形状 107">
              <a:extLst>
                <a:ext uri="{FF2B5EF4-FFF2-40B4-BE49-F238E27FC236}">
                  <a16:creationId xmlns="" xmlns:a16="http://schemas.microsoft.com/office/drawing/2014/main" id="{37E6C3C4-E7A1-4D57-B35E-B07B87F1A1C2}"/>
                </a:ext>
              </a:extLst>
            </p:cNvPr>
            <p:cNvSpPr/>
            <p:nvPr/>
          </p:nvSpPr>
          <p:spPr>
            <a:xfrm>
              <a:off x="0" y="3377021"/>
              <a:ext cx="1508994" cy="825588"/>
            </a:xfrm>
            <a:custGeom>
              <a:avLst/>
              <a:gdLst>
                <a:gd name="connsiteX0" fmla="*/ 0 w 1508994"/>
                <a:gd name="connsiteY0" fmla="*/ 0 h 825588"/>
                <a:gd name="connsiteX1" fmla="*/ 1250194 w 1508994"/>
                <a:gd name="connsiteY1" fmla="*/ 0 h 825588"/>
                <a:gd name="connsiteX2" fmla="*/ 1508994 w 1508994"/>
                <a:gd name="connsiteY2" fmla="*/ 412794 h 825588"/>
                <a:gd name="connsiteX3" fmla="*/ 1203371 w 1508994"/>
                <a:gd name="connsiteY3" fmla="*/ 825588 h 825588"/>
                <a:gd name="connsiteX4" fmla="*/ 0 w 1508994"/>
                <a:gd name="connsiteY4" fmla="*/ 825588 h 82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994" h="825588">
                  <a:moveTo>
                    <a:pt x="0" y="0"/>
                  </a:moveTo>
                  <a:lnTo>
                    <a:pt x="1250194" y="0"/>
                  </a:lnTo>
                  <a:lnTo>
                    <a:pt x="1508994" y="412794"/>
                  </a:lnTo>
                  <a:lnTo>
                    <a:pt x="1203371" y="825588"/>
                  </a:lnTo>
                  <a:lnTo>
                    <a:pt x="0" y="82558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="" xmlns:a16="http://schemas.microsoft.com/office/drawing/2014/main" id="{6F711599-B2E4-4370-AF87-86B2415F1C88}"/>
                </a:ext>
              </a:extLst>
            </p:cNvPr>
            <p:cNvSpPr/>
            <p:nvPr/>
          </p:nvSpPr>
          <p:spPr>
            <a:xfrm>
              <a:off x="1441534" y="3377026"/>
              <a:ext cx="553789" cy="825588"/>
            </a:xfrm>
            <a:custGeom>
              <a:avLst/>
              <a:gdLst>
                <a:gd name="connsiteX0" fmla="*/ 0 w 3365499"/>
                <a:gd name="connsiteY0" fmla="*/ 0 h 1346199"/>
                <a:gd name="connsiteX1" fmla="*/ 2692400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46199"/>
                <a:gd name="connsiteX1" fmla="*/ 1360834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67854"/>
                <a:gd name="connsiteX1" fmla="*/ 1360834 w 3365499"/>
                <a:gd name="connsiteY1" fmla="*/ 0 h 1367854"/>
                <a:gd name="connsiteX2" fmla="*/ 3365499 w 3365499"/>
                <a:gd name="connsiteY2" fmla="*/ 673100 h 1367854"/>
                <a:gd name="connsiteX3" fmla="*/ 1360834 w 3365499"/>
                <a:gd name="connsiteY3" fmla="*/ 1367854 h 1367854"/>
                <a:gd name="connsiteX4" fmla="*/ 0 w 3365499"/>
                <a:gd name="connsiteY4" fmla="*/ 1346199 h 1367854"/>
                <a:gd name="connsiteX5" fmla="*/ 673100 w 3365499"/>
                <a:gd name="connsiteY5" fmla="*/ 673100 h 1367854"/>
                <a:gd name="connsiteX6" fmla="*/ 0 w 3365499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515026 w 2077831"/>
                <a:gd name="connsiteY6" fmla="*/ 16118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1077764 w 2077831"/>
                <a:gd name="connsiteY5" fmla="*/ 705334 h 1367854"/>
                <a:gd name="connsiteX6" fmla="*/ 515026 w 2077831"/>
                <a:gd name="connsiteY6" fmla="*/ 16118 h 1367854"/>
                <a:gd name="connsiteX0" fmla="*/ 147148 w 1709953"/>
                <a:gd name="connsiteY0" fmla="*/ 16118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147148 w 1709953"/>
                <a:gd name="connsiteY6" fmla="*/ 16118 h 1367854"/>
                <a:gd name="connsiteX0" fmla="*/ 73570 w 1709953"/>
                <a:gd name="connsiteY0" fmla="*/ 32234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73570 w 1709953"/>
                <a:gd name="connsiteY6" fmla="*/ 32234 h 1367854"/>
                <a:gd name="connsiteX0" fmla="*/ 36785 w 1709953"/>
                <a:gd name="connsiteY0" fmla="*/ 16116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36785 w 1709953"/>
                <a:gd name="connsiteY6" fmla="*/ 16116 h 1367854"/>
                <a:gd name="connsiteX0" fmla="*/ 294297 w 1709953"/>
                <a:gd name="connsiteY0" fmla="*/ 0 h 1367856"/>
                <a:gd name="connsiteX1" fmla="*/ 992956 w 1709953"/>
                <a:gd name="connsiteY1" fmla="*/ 2 h 1367856"/>
                <a:gd name="connsiteX2" fmla="*/ 1709953 w 1709953"/>
                <a:gd name="connsiteY2" fmla="*/ 673103 h 1367856"/>
                <a:gd name="connsiteX3" fmla="*/ 992956 w 1709953"/>
                <a:gd name="connsiteY3" fmla="*/ 1367856 h 1367856"/>
                <a:gd name="connsiteX4" fmla="*/ 0 w 1709953"/>
                <a:gd name="connsiteY4" fmla="*/ 1346201 h 1367856"/>
                <a:gd name="connsiteX5" fmla="*/ 709886 w 1709953"/>
                <a:gd name="connsiteY5" fmla="*/ 705336 h 1367856"/>
                <a:gd name="connsiteX6" fmla="*/ 294297 w 1709953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415589 w 1415656"/>
                <a:gd name="connsiteY5" fmla="*/ 705336 h 1367856"/>
                <a:gd name="connsiteX6" fmla="*/ 0 w 1415656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820256 w 1415656"/>
                <a:gd name="connsiteY5" fmla="*/ 721453 h 1367856"/>
                <a:gd name="connsiteX6" fmla="*/ 0 w 1415656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83467 w 1305293"/>
                <a:gd name="connsiteY5" fmla="*/ 705336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673101 h 1367856"/>
                <a:gd name="connsiteX6" fmla="*/ 0 w 1305293"/>
                <a:gd name="connsiteY6" fmla="*/ 0 h 136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5293" h="1367856">
                  <a:moveTo>
                    <a:pt x="0" y="0"/>
                  </a:moveTo>
                  <a:lnTo>
                    <a:pt x="588296" y="2"/>
                  </a:lnTo>
                  <a:lnTo>
                    <a:pt x="1305293" y="673103"/>
                  </a:lnTo>
                  <a:lnTo>
                    <a:pt x="588296" y="1367856"/>
                  </a:lnTo>
                  <a:lnTo>
                    <a:pt x="7" y="1346201"/>
                  </a:lnTo>
                  <a:lnTo>
                    <a:pt x="709893" y="67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 dirty="0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="" xmlns:a16="http://schemas.microsoft.com/office/drawing/2014/main" id="{7D6D7B36-AE61-48C8-9FF2-B0BD48074C08}"/>
                </a:ext>
              </a:extLst>
            </p:cNvPr>
            <p:cNvSpPr/>
            <p:nvPr/>
          </p:nvSpPr>
          <p:spPr>
            <a:xfrm>
              <a:off x="3117619" y="3377021"/>
              <a:ext cx="553789" cy="825588"/>
            </a:xfrm>
            <a:custGeom>
              <a:avLst/>
              <a:gdLst>
                <a:gd name="connsiteX0" fmla="*/ 0 w 3365499"/>
                <a:gd name="connsiteY0" fmla="*/ 0 h 1346199"/>
                <a:gd name="connsiteX1" fmla="*/ 2692400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46199"/>
                <a:gd name="connsiteX1" fmla="*/ 1360834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67854"/>
                <a:gd name="connsiteX1" fmla="*/ 1360834 w 3365499"/>
                <a:gd name="connsiteY1" fmla="*/ 0 h 1367854"/>
                <a:gd name="connsiteX2" fmla="*/ 3365499 w 3365499"/>
                <a:gd name="connsiteY2" fmla="*/ 673100 h 1367854"/>
                <a:gd name="connsiteX3" fmla="*/ 1360834 w 3365499"/>
                <a:gd name="connsiteY3" fmla="*/ 1367854 h 1367854"/>
                <a:gd name="connsiteX4" fmla="*/ 0 w 3365499"/>
                <a:gd name="connsiteY4" fmla="*/ 1346199 h 1367854"/>
                <a:gd name="connsiteX5" fmla="*/ 673100 w 3365499"/>
                <a:gd name="connsiteY5" fmla="*/ 673100 h 1367854"/>
                <a:gd name="connsiteX6" fmla="*/ 0 w 3365499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515026 w 2077831"/>
                <a:gd name="connsiteY6" fmla="*/ 16118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1077764 w 2077831"/>
                <a:gd name="connsiteY5" fmla="*/ 705334 h 1367854"/>
                <a:gd name="connsiteX6" fmla="*/ 515026 w 2077831"/>
                <a:gd name="connsiteY6" fmla="*/ 16118 h 1367854"/>
                <a:gd name="connsiteX0" fmla="*/ 147148 w 1709953"/>
                <a:gd name="connsiteY0" fmla="*/ 16118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147148 w 1709953"/>
                <a:gd name="connsiteY6" fmla="*/ 16118 h 1367854"/>
                <a:gd name="connsiteX0" fmla="*/ 73570 w 1709953"/>
                <a:gd name="connsiteY0" fmla="*/ 32234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73570 w 1709953"/>
                <a:gd name="connsiteY6" fmla="*/ 32234 h 1367854"/>
                <a:gd name="connsiteX0" fmla="*/ 36785 w 1709953"/>
                <a:gd name="connsiteY0" fmla="*/ 16116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36785 w 1709953"/>
                <a:gd name="connsiteY6" fmla="*/ 16116 h 1367854"/>
                <a:gd name="connsiteX0" fmla="*/ 294297 w 1709953"/>
                <a:gd name="connsiteY0" fmla="*/ 0 h 1367856"/>
                <a:gd name="connsiteX1" fmla="*/ 992956 w 1709953"/>
                <a:gd name="connsiteY1" fmla="*/ 2 h 1367856"/>
                <a:gd name="connsiteX2" fmla="*/ 1709953 w 1709953"/>
                <a:gd name="connsiteY2" fmla="*/ 673103 h 1367856"/>
                <a:gd name="connsiteX3" fmla="*/ 992956 w 1709953"/>
                <a:gd name="connsiteY3" fmla="*/ 1367856 h 1367856"/>
                <a:gd name="connsiteX4" fmla="*/ 0 w 1709953"/>
                <a:gd name="connsiteY4" fmla="*/ 1346201 h 1367856"/>
                <a:gd name="connsiteX5" fmla="*/ 709886 w 1709953"/>
                <a:gd name="connsiteY5" fmla="*/ 705336 h 1367856"/>
                <a:gd name="connsiteX6" fmla="*/ 294297 w 1709953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415589 w 1415656"/>
                <a:gd name="connsiteY5" fmla="*/ 705336 h 1367856"/>
                <a:gd name="connsiteX6" fmla="*/ 0 w 1415656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820256 w 1415656"/>
                <a:gd name="connsiteY5" fmla="*/ 721453 h 1367856"/>
                <a:gd name="connsiteX6" fmla="*/ 0 w 1415656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83467 w 1305293"/>
                <a:gd name="connsiteY5" fmla="*/ 705336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673101 h 1367856"/>
                <a:gd name="connsiteX6" fmla="*/ 0 w 1305293"/>
                <a:gd name="connsiteY6" fmla="*/ 0 h 136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5293" h="1367856">
                  <a:moveTo>
                    <a:pt x="0" y="0"/>
                  </a:moveTo>
                  <a:lnTo>
                    <a:pt x="588296" y="2"/>
                  </a:lnTo>
                  <a:lnTo>
                    <a:pt x="1305293" y="673103"/>
                  </a:lnTo>
                  <a:lnTo>
                    <a:pt x="588296" y="1367856"/>
                  </a:lnTo>
                  <a:lnTo>
                    <a:pt x="7" y="1346201"/>
                  </a:lnTo>
                  <a:lnTo>
                    <a:pt x="709893" y="67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 dirty="0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="" xmlns:a16="http://schemas.microsoft.com/office/drawing/2014/main" id="{132591A4-7AA1-49D8-A2D8-3131F1BC66C0}"/>
                </a:ext>
              </a:extLst>
            </p:cNvPr>
            <p:cNvSpPr/>
            <p:nvPr/>
          </p:nvSpPr>
          <p:spPr>
            <a:xfrm>
              <a:off x="1718429" y="3097954"/>
              <a:ext cx="1477526" cy="1383731"/>
            </a:xfrm>
            <a:custGeom>
              <a:avLst/>
              <a:gdLst>
                <a:gd name="connsiteX0" fmla="*/ 0 w 3365499"/>
                <a:gd name="connsiteY0" fmla="*/ 0 h 1346199"/>
                <a:gd name="connsiteX1" fmla="*/ 2692400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46199"/>
                <a:gd name="connsiteX1" fmla="*/ 1360834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67854"/>
                <a:gd name="connsiteX1" fmla="*/ 1360834 w 3365499"/>
                <a:gd name="connsiteY1" fmla="*/ 0 h 1367854"/>
                <a:gd name="connsiteX2" fmla="*/ 3365499 w 3365499"/>
                <a:gd name="connsiteY2" fmla="*/ 673100 h 1367854"/>
                <a:gd name="connsiteX3" fmla="*/ 1360834 w 3365499"/>
                <a:gd name="connsiteY3" fmla="*/ 1367854 h 1367854"/>
                <a:gd name="connsiteX4" fmla="*/ 0 w 3365499"/>
                <a:gd name="connsiteY4" fmla="*/ 1346199 h 1367854"/>
                <a:gd name="connsiteX5" fmla="*/ 673100 w 3365499"/>
                <a:gd name="connsiteY5" fmla="*/ 673100 h 1367854"/>
                <a:gd name="connsiteX6" fmla="*/ 0 w 3365499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65431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831" h="1367854">
                  <a:moveTo>
                    <a:pt x="0" y="0"/>
                  </a:moveTo>
                  <a:lnTo>
                    <a:pt x="1360834" y="0"/>
                  </a:lnTo>
                  <a:lnTo>
                    <a:pt x="2077831" y="673101"/>
                  </a:lnTo>
                  <a:lnTo>
                    <a:pt x="1360834" y="1367854"/>
                  </a:lnTo>
                  <a:lnTo>
                    <a:pt x="0" y="1365431"/>
                  </a:lnTo>
                  <a:lnTo>
                    <a:pt x="673100" y="6731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="" xmlns:a16="http://schemas.microsoft.com/office/drawing/2014/main" id="{CE128720-546A-4579-853A-34A887B23E91}"/>
                </a:ext>
              </a:extLst>
            </p:cNvPr>
            <p:cNvSpPr/>
            <p:nvPr/>
          </p:nvSpPr>
          <p:spPr>
            <a:xfrm>
              <a:off x="3394514" y="3097950"/>
              <a:ext cx="1477526" cy="1383731"/>
            </a:xfrm>
            <a:custGeom>
              <a:avLst/>
              <a:gdLst>
                <a:gd name="connsiteX0" fmla="*/ 0 w 3365499"/>
                <a:gd name="connsiteY0" fmla="*/ 0 h 1346199"/>
                <a:gd name="connsiteX1" fmla="*/ 2692400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46199"/>
                <a:gd name="connsiteX1" fmla="*/ 1360834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67854"/>
                <a:gd name="connsiteX1" fmla="*/ 1360834 w 3365499"/>
                <a:gd name="connsiteY1" fmla="*/ 0 h 1367854"/>
                <a:gd name="connsiteX2" fmla="*/ 3365499 w 3365499"/>
                <a:gd name="connsiteY2" fmla="*/ 673100 h 1367854"/>
                <a:gd name="connsiteX3" fmla="*/ 1360834 w 3365499"/>
                <a:gd name="connsiteY3" fmla="*/ 1367854 h 1367854"/>
                <a:gd name="connsiteX4" fmla="*/ 0 w 3365499"/>
                <a:gd name="connsiteY4" fmla="*/ 1346199 h 1367854"/>
                <a:gd name="connsiteX5" fmla="*/ 673100 w 3365499"/>
                <a:gd name="connsiteY5" fmla="*/ 673100 h 1367854"/>
                <a:gd name="connsiteX6" fmla="*/ 0 w 3365499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65431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831" h="1367854">
                  <a:moveTo>
                    <a:pt x="0" y="0"/>
                  </a:moveTo>
                  <a:lnTo>
                    <a:pt x="1360834" y="0"/>
                  </a:lnTo>
                  <a:lnTo>
                    <a:pt x="2077831" y="673101"/>
                  </a:lnTo>
                  <a:lnTo>
                    <a:pt x="1360834" y="1367854"/>
                  </a:lnTo>
                  <a:lnTo>
                    <a:pt x="0" y="1365431"/>
                  </a:lnTo>
                  <a:lnTo>
                    <a:pt x="673100" y="6731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="" xmlns:a16="http://schemas.microsoft.com/office/drawing/2014/main" id="{A8966B59-4E75-4AF5-9FB7-DC44C0F489FF}"/>
                </a:ext>
              </a:extLst>
            </p:cNvPr>
            <p:cNvSpPr/>
            <p:nvPr/>
          </p:nvSpPr>
          <p:spPr>
            <a:xfrm>
              <a:off x="4715369" y="3377021"/>
              <a:ext cx="553789" cy="825588"/>
            </a:xfrm>
            <a:custGeom>
              <a:avLst/>
              <a:gdLst>
                <a:gd name="connsiteX0" fmla="*/ 0 w 3365499"/>
                <a:gd name="connsiteY0" fmla="*/ 0 h 1346199"/>
                <a:gd name="connsiteX1" fmla="*/ 2692400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46199"/>
                <a:gd name="connsiteX1" fmla="*/ 1360834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67854"/>
                <a:gd name="connsiteX1" fmla="*/ 1360834 w 3365499"/>
                <a:gd name="connsiteY1" fmla="*/ 0 h 1367854"/>
                <a:gd name="connsiteX2" fmla="*/ 3365499 w 3365499"/>
                <a:gd name="connsiteY2" fmla="*/ 673100 h 1367854"/>
                <a:gd name="connsiteX3" fmla="*/ 1360834 w 3365499"/>
                <a:gd name="connsiteY3" fmla="*/ 1367854 h 1367854"/>
                <a:gd name="connsiteX4" fmla="*/ 0 w 3365499"/>
                <a:gd name="connsiteY4" fmla="*/ 1346199 h 1367854"/>
                <a:gd name="connsiteX5" fmla="*/ 673100 w 3365499"/>
                <a:gd name="connsiteY5" fmla="*/ 673100 h 1367854"/>
                <a:gd name="connsiteX6" fmla="*/ 0 w 3365499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515026 w 2077831"/>
                <a:gd name="connsiteY6" fmla="*/ 16118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1077764 w 2077831"/>
                <a:gd name="connsiteY5" fmla="*/ 705334 h 1367854"/>
                <a:gd name="connsiteX6" fmla="*/ 515026 w 2077831"/>
                <a:gd name="connsiteY6" fmla="*/ 16118 h 1367854"/>
                <a:gd name="connsiteX0" fmla="*/ 147148 w 1709953"/>
                <a:gd name="connsiteY0" fmla="*/ 16118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147148 w 1709953"/>
                <a:gd name="connsiteY6" fmla="*/ 16118 h 1367854"/>
                <a:gd name="connsiteX0" fmla="*/ 73570 w 1709953"/>
                <a:gd name="connsiteY0" fmla="*/ 32234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73570 w 1709953"/>
                <a:gd name="connsiteY6" fmla="*/ 32234 h 1367854"/>
                <a:gd name="connsiteX0" fmla="*/ 36785 w 1709953"/>
                <a:gd name="connsiteY0" fmla="*/ 16116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36785 w 1709953"/>
                <a:gd name="connsiteY6" fmla="*/ 16116 h 1367854"/>
                <a:gd name="connsiteX0" fmla="*/ 294297 w 1709953"/>
                <a:gd name="connsiteY0" fmla="*/ 0 h 1367856"/>
                <a:gd name="connsiteX1" fmla="*/ 992956 w 1709953"/>
                <a:gd name="connsiteY1" fmla="*/ 2 h 1367856"/>
                <a:gd name="connsiteX2" fmla="*/ 1709953 w 1709953"/>
                <a:gd name="connsiteY2" fmla="*/ 673103 h 1367856"/>
                <a:gd name="connsiteX3" fmla="*/ 992956 w 1709953"/>
                <a:gd name="connsiteY3" fmla="*/ 1367856 h 1367856"/>
                <a:gd name="connsiteX4" fmla="*/ 0 w 1709953"/>
                <a:gd name="connsiteY4" fmla="*/ 1346201 h 1367856"/>
                <a:gd name="connsiteX5" fmla="*/ 709886 w 1709953"/>
                <a:gd name="connsiteY5" fmla="*/ 705336 h 1367856"/>
                <a:gd name="connsiteX6" fmla="*/ 294297 w 1709953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415589 w 1415656"/>
                <a:gd name="connsiteY5" fmla="*/ 705336 h 1367856"/>
                <a:gd name="connsiteX6" fmla="*/ 0 w 1415656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820256 w 1415656"/>
                <a:gd name="connsiteY5" fmla="*/ 721453 h 1367856"/>
                <a:gd name="connsiteX6" fmla="*/ 0 w 1415656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83467 w 1305293"/>
                <a:gd name="connsiteY5" fmla="*/ 705336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673101 h 1367856"/>
                <a:gd name="connsiteX6" fmla="*/ 0 w 1305293"/>
                <a:gd name="connsiteY6" fmla="*/ 0 h 136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5293" h="1367856">
                  <a:moveTo>
                    <a:pt x="0" y="0"/>
                  </a:moveTo>
                  <a:lnTo>
                    <a:pt x="588296" y="2"/>
                  </a:lnTo>
                  <a:lnTo>
                    <a:pt x="1305293" y="673103"/>
                  </a:lnTo>
                  <a:lnTo>
                    <a:pt x="588296" y="1367856"/>
                  </a:lnTo>
                  <a:lnTo>
                    <a:pt x="7" y="1346201"/>
                  </a:lnTo>
                  <a:lnTo>
                    <a:pt x="709893" y="67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 dirty="0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="" xmlns:a16="http://schemas.microsoft.com/office/drawing/2014/main" id="{B3568B69-8241-4F1F-AC65-DB4CA391160B}"/>
                </a:ext>
              </a:extLst>
            </p:cNvPr>
            <p:cNvSpPr/>
            <p:nvPr/>
          </p:nvSpPr>
          <p:spPr>
            <a:xfrm>
              <a:off x="4980704" y="3097954"/>
              <a:ext cx="1477526" cy="1383731"/>
            </a:xfrm>
            <a:custGeom>
              <a:avLst/>
              <a:gdLst>
                <a:gd name="connsiteX0" fmla="*/ 0 w 3365499"/>
                <a:gd name="connsiteY0" fmla="*/ 0 h 1346199"/>
                <a:gd name="connsiteX1" fmla="*/ 2692400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46199"/>
                <a:gd name="connsiteX1" fmla="*/ 1360834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67854"/>
                <a:gd name="connsiteX1" fmla="*/ 1360834 w 3365499"/>
                <a:gd name="connsiteY1" fmla="*/ 0 h 1367854"/>
                <a:gd name="connsiteX2" fmla="*/ 3365499 w 3365499"/>
                <a:gd name="connsiteY2" fmla="*/ 673100 h 1367854"/>
                <a:gd name="connsiteX3" fmla="*/ 1360834 w 3365499"/>
                <a:gd name="connsiteY3" fmla="*/ 1367854 h 1367854"/>
                <a:gd name="connsiteX4" fmla="*/ 0 w 3365499"/>
                <a:gd name="connsiteY4" fmla="*/ 1346199 h 1367854"/>
                <a:gd name="connsiteX5" fmla="*/ 673100 w 3365499"/>
                <a:gd name="connsiteY5" fmla="*/ 673100 h 1367854"/>
                <a:gd name="connsiteX6" fmla="*/ 0 w 3365499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65431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831" h="1367854">
                  <a:moveTo>
                    <a:pt x="0" y="0"/>
                  </a:moveTo>
                  <a:lnTo>
                    <a:pt x="1360834" y="0"/>
                  </a:lnTo>
                  <a:lnTo>
                    <a:pt x="2077831" y="673101"/>
                  </a:lnTo>
                  <a:lnTo>
                    <a:pt x="1360834" y="1367854"/>
                  </a:lnTo>
                  <a:lnTo>
                    <a:pt x="0" y="1365431"/>
                  </a:lnTo>
                  <a:lnTo>
                    <a:pt x="673100" y="6731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="" xmlns:a16="http://schemas.microsoft.com/office/drawing/2014/main" id="{610BA2FC-7ED4-42F0-A755-97F18C3C749C}"/>
                </a:ext>
              </a:extLst>
            </p:cNvPr>
            <p:cNvSpPr/>
            <p:nvPr/>
          </p:nvSpPr>
          <p:spPr>
            <a:xfrm>
              <a:off x="6301558" y="3377025"/>
              <a:ext cx="553789" cy="825588"/>
            </a:xfrm>
            <a:custGeom>
              <a:avLst/>
              <a:gdLst>
                <a:gd name="connsiteX0" fmla="*/ 0 w 3365499"/>
                <a:gd name="connsiteY0" fmla="*/ 0 h 1346199"/>
                <a:gd name="connsiteX1" fmla="*/ 2692400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46199"/>
                <a:gd name="connsiteX1" fmla="*/ 1360834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67854"/>
                <a:gd name="connsiteX1" fmla="*/ 1360834 w 3365499"/>
                <a:gd name="connsiteY1" fmla="*/ 0 h 1367854"/>
                <a:gd name="connsiteX2" fmla="*/ 3365499 w 3365499"/>
                <a:gd name="connsiteY2" fmla="*/ 673100 h 1367854"/>
                <a:gd name="connsiteX3" fmla="*/ 1360834 w 3365499"/>
                <a:gd name="connsiteY3" fmla="*/ 1367854 h 1367854"/>
                <a:gd name="connsiteX4" fmla="*/ 0 w 3365499"/>
                <a:gd name="connsiteY4" fmla="*/ 1346199 h 1367854"/>
                <a:gd name="connsiteX5" fmla="*/ 673100 w 3365499"/>
                <a:gd name="connsiteY5" fmla="*/ 673100 h 1367854"/>
                <a:gd name="connsiteX6" fmla="*/ 0 w 3365499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515026 w 2077831"/>
                <a:gd name="connsiteY6" fmla="*/ 16118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1077764 w 2077831"/>
                <a:gd name="connsiteY5" fmla="*/ 705334 h 1367854"/>
                <a:gd name="connsiteX6" fmla="*/ 515026 w 2077831"/>
                <a:gd name="connsiteY6" fmla="*/ 16118 h 1367854"/>
                <a:gd name="connsiteX0" fmla="*/ 147148 w 1709953"/>
                <a:gd name="connsiteY0" fmla="*/ 16118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147148 w 1709953"/>
                <a:gd name="connsiteY6" fmla="*/ 16118 h 1367854"/>
                <a:gd name="connsiteX0" fmla="*/ 73570 w 1709953"/>
                <a:gd name="connsiteY0" fmla="*/ 32234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73570 w 1709953"/>
                <a:gd name="connsiteY6" fmla="*/ 32234 h 1367854"/>
                <a:gd name="connsiteX0" fmla="*/ 36785 w 1709953"/>
                <a:gd name="connsiteY0" fmla="*/ 16116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36785 w 1709953"/>
                <a:gd name="connsiteY6" fmla="*/ 16116 h 1367854"/>
                <a:gd name="connsiteX0" fmla="*/ 294297 w 1709953"/>
                <a:gd name="connsiteY0" fmla="*/ 0 h 1367856"/>
                <a:gd name="connsiteX1" fmla="*/ 992956 w 1709953"/>
                <a:gd name="connsiteY1" fmla="*/ 2 h 1367856"/>
                <a:gd name="connsiteX2" fmla="*/ 1709953 w 1709953"/>
                <a:gd name="connsiteY2" fmla="*/ 673103 h 1367856"/>
                <a:gd name="connsiteX3" fmla="*/ 992956 w 1709953"/>
                <a:gd name="connsiteY3" fmla="*/ 1367856 h 1367856"/>
                <a:gd name="connsiteX4" fmla="*/ 0 w 1709953"/>
                <a:gd name="connsiteY4" fmla="*/ 1346201 h 1367856"/>
                <a:gd name="connsiteX5" fmla="*/ 709886 w 1709953"/>
                <a:gd name="connsiteY5" fmla="*/ 705336 h 1367856"/>
                <a:gd name="connsiteX6" fmla="*/ 294297 w 1709953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415589 w 1415656"/>
                <a:gd name="connsiteY5" fmla="*/ 705336 h 1367856"/>
                <a:gd name="connsiteX6" fmla="*/ 0 w 1415656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820256 w 1415656"/>
                <a:gd name="connsiteY5" fmla="*/ 721453 h 1367856"/>
                <a:gd name="connsiteX6" fmla="*/ 0 w 1415656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83467 w 1305293"/>
                <a:gd name="connsiteY5" fmla="*/ 705336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673101 h 1367856"/>
                <a:gd name="connsiteX6" fmla="*/ 0 w 1305293"/>
                <a:gd name="connsiteY6" fmla="*/ 0 h 136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5293" h="1367856">
                  <a:moveTo>
                    <a:pt x="0" y="0"/>
                  </a:moveTo>
                  <a:lnTo>
                    <a:pt x="588296" y="2"/>
                  </a:lnTo>
                  <a:lnTo>
                    <a:pt x="1305293" y="673103"/>
                  </a:lnTo>
                  <a:lnTo>
                    <a:pt x="588296" y="1367856"/>
                  </a:lnTo>
                  <a:lnTo>
                    <a:pt x="7" y="1346201"/>
                  </a:lnTo>
                  <a:lnTo>
                    <a:pt x="709893" y="67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 dirty="0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="" xmlns:a16="http://schemas.microsoft.com/office/drawing/2014/main" id="{D0C2FA02-3B5E-4251-B768-B7E402AA0F71}"/>
                </a:ext>
              </a:extLst>
            </p:cNvPr>
            <p:cNvSpPr/>
            <p:nvPr/>
          </p:nvSpPr>
          <p:spPr>
            <a:xfrm>
              <a:off x="6566894" y="3097958"/>
              <a:ext cx="1477526" cy="1383731"/>
            </a:xfrm>
            <a:custGeom>
              <a:avLst/>
              <a:gdLst>
                <a:gd name="connsiteX0" fmla="*/ 0 w 3365499"/>
                <a:gd name="connsiteY0" fmla="*/ 0 h 1346199"/>
                <a:gd name="connsiteX1" fmla="*/ 2692400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46199"/>
                <a:gd name="connsiteX1" fmla="*/ 1360834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67854"/>
                <a:gd name="connsiteX1" fmla="*/ 1360834 w 3365499"/>
                <a:gd name="connsiteY1" fmla="*/ 0 h 1367854"/>
                <a:gd name="connsiteX2" fmla="*/ 3365499 w 3365499"/>
                <a:gd name="connsiteY2" fmla="*/ 673100 h 1367854"/>
                <a:gd name="connsiteX3" fmla="*/ 1360834 w 3365499"/>
                <a:gd name="connsiteY3" fmla="*/ 1367854 h 1367854"/>
                <a:gd name="connsiteX4" fmla="*/ 0 w 3365499"/>
                <a:gd name="connsiteY4" fmla="*/ 1346199 h 1367854"/>
                <a:gd name="connsiteX5" fmla="*/ 673100 w 3365499"/>
                <a:gd name="connsiteY5" fmla="*/ 673100 h 1367854"/>
                <a:gd name="connsiteX6" fmla="*/ 0 w 3365499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65431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831" h="1367854">
                  <a:moveTo>
                    <a:pt x="0" y="0"/>
                  </a:moveTo>
                  <a:lnTo>
                    <a:pt x="1360834" y="0"/>
                  </a:lnTo>
                  <a:lnTo>
                    <a:pt x="2077831" y="673101"/>
                  </a:lnTo>
                  <a:lnTo>
                    <a:pt x="1360834" y="1367854"/>
                  </a:lnTo>
                  <a:lnTo>
                    <a:pt x="0" y="1365431"/>
                  </a:lnTo>
                  <a:lnTo>
                    <a:pt x="673100" y="6731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="" xmlns:a16="http://schemas.microsoft.com/office/drawing/2014/main" id="{C3C7EC8E-F021-4B38-A1F4-1165DA5FECB4}"/>
                </a:ext>
              </a:extLst>
            </p:cNvPr>
            <p:cNvSpPr/>
            <p:nvPr/>
          </p:nvSpPr>
          <p:spPr>
            <a:xfrm>
              <a:off x="7887748" y="3377029"/>
              <a:ext cx="553789" cy="825588"/>
            </a:xfrm>
            <a:custGeom>
              <a:avLst/>
              <a:gdLst>
                <a:gd name="connsiteX0" fmla="*/ 0 w 3365499"/>
                <a:gd name="connsiteY0" fmla="*/ 0 h 1346199"/>
                <a:gd name="connsiteX1" fmla="*/ 2692400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46199"/>
                <a:gd name="connsiteX1" fmla="*/ 1360834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67854"/>
                <a:gd name="connsiteX1" fmla="*/ 1360834 w 3365499"/>
                <a:gd name="connsiteY1" fmla="*/ 0 h 1367854"/>
                <a:gd name="connsiteX2" fmla="*/ 3365499 w 3365499"/>
                <a:gd name="connsiteY2" fmla="*/ 673100 h 1367854"/>
                <a:gd name="connsiteX3" fmla="*/ 1360834 w 3365499"/>
                <a:gd name="connsiteY3" fmla="*/ 1367854 h 1367854"/>
                <a:gd name="connsiteX4" fmla="*/ 0 w 3365499"/>
                <a:gd name="connsiteY4" fmla="*/ 1346199 h 1367854"/>
                <a:gd name="connsiteX5" fmla="*/ 673100 w 3365499"/>
                <a:gd name="connsiteY5" fmla="*/ 673100 h 1367854"/>
                <a:gd name="connsiteX6" fmla="*/ 0 w 3365499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515026 w 2077831"/>
                <a:gd name="connsiteY6" fmla="*/ 16118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1077764 w 2077831"/>
                <a:gd name="connsiteY5" fmla="*/ 705334 h 1367854"/>
                <a:gd name="connsiteX6" fmla="*/ 515026 w 2077831"/>
                <a:gd name="connsiteY6" fmla="*/ 16118 h 1367854"/>
                <a:gd name="connsiteX0" fmla="*/ 147148 w 1709953"/>
                <a:gd name="connsiteY0" fmla="*/ 16118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147148 w 1709953"/>
                <a:gd name="connsiteY6" fmla="*/ 16118 h 1367854"/>
                <a:gd name="connsiteX0" fmla="*/ 73570 w 1709953"/>
                <a:gd name="connsiteY0" fmla="*/ 32234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73570 w 1709953"/>
                <a:gd name="connsiteY6" fmla="*/ 32234 h 1367854"/>
                <a:gd name="connsiteX0" fmla="*/ 36785 w 1709953"/>
                <a:gd name="connsiteY0" fmla="*/ 16116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36785 w 1709953"/>
                <a:gd name="connsiteY6" fmla="*/ 16116 h 1367854"/>
                <a:gd name="connsiteX0" fmla="*/ 294297 w 1709953"/>
                <a:gd name="connsiteY0" fmla="*/ 0 h 1367856"/>
                <a:gd name="connsiteX1" fmla="*/ 992956 w 1709953"/>
                <a:gd name="connsiteY1" fmla="*/ 2 h 1367856"/>
                <a:gd name="connsiteX2" fmla="*/ 1709953 w 1709953"/>
                <a:gd name="connsiteY2" fmla="*/ 673103 h 1367856"/>
                <a:gd name="connsiteX3" fmla="*/ 992956 w 1709953"/>
                <a:gd name="connsiteY3" fmla="*/ 1367856 h 1367856"/>
                <a:gd name="connsiteX4" fmla="*/ 0 w 1709953"/>
                <a:gd name="connsiteY4" fmla="*/ 1346201 h 1367856"/>
                <a:gd name="connsiteX5" fmla="*/ 709886 w 1709953"/>
                <a:gd name="connsiteY5" fmla="*/ 705336 h 1367856"/>
                <a:gd name="connsiteX6" fmla="*/ 294297 w 1709953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415589 w 1415656"/>
                <a:gd name="connsiteY5" fmla="*/ 705336 h 1367856"/>
                <a:gd name="connsiteX6" fmla="*/ 0 w 1415656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820256 w 1415656"/>
                <a:gd name="connsiteY5" fmla="*/ 721453 h 1367856"/>
                <a:gd name="connsiteX6" fmla="*/ 0 w 1415656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83467 w 1305293"/>
                <a:gd name="connsiteY5" fmla="*/ 705336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673101 h 1367856"/>
                <a:gd name="connsiteX6" fmla="*/ 0 w 1305293"/>
                <a:gd name="connsiteY6" fmla="*/ 0 h 136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5293" h="1367856">
                  <a:moveTo>
                    <a:pt x="0" y="0"/>
                  </a:moveTo>
                  <a:lnTo>
                    <a:pt x="588296" y="2"/>
                  </a:lnTo>
                  <a:lnTo>
                    <a:pt x="1305293" y="673103"/>
                  </a:lnTo>
                  <a:lnTo>
                    <a:pt x="588296" y="1367856"/>
                  </a:lnTo>
                  <a:lnTo>
                    <a:pt x="7" y="1346201"/>
                  </a:lnTo>
                  <a:lnTo>
                    <a:pt x="709893" y="67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 dirty="0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="" xmlns:a16="http://schemas.microsoft.com/office/drawing/2014/main" id="{A3268E03-FEE6-441A-8083-AB1DB0FC61D4}"/>
                </a:ext>
              </a:extLst>
            </p:cNvPr>
            <p:cNvSpPr/>
            <p:nvPr/>
          </p:nvSpPr>
          <p:spPr>
            <a:xfrm>
              <a:off x="8153083" y="3097962"/>
              <a:ext cx="1477526" cy="1383731"/>
            </a:xfrm>
            <a:custGeom>
              <a:avLst/>
              <a:gdLst>
                <a:gd name="connsiteX0" fmla="*/ 0 w 3365499"/>
                <a:gd name="connsiteY0" fmla="*/ 0 h 1346199"/>
                <a:gd name="connsiteX1" fmla="*/ 2692400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46199"/>
                <a:gd name="connsiteX1" fmla="*/ 1360834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67854"/>
                <a:gd name="connsiteX1" fmla="*/ 1360834 w 3365499"/>
                <a:gd name="connsiteY1" fmla="*/ 0 h 1367854"/>
                <a:gd name="connsiteX2" fmla="*/ 3365499 w 3365499"/>
                <a:gd name="connsiteY2" fmla="*/ 673100 h 1367854"/>
                <a:gd name="connsiteX3" fmla="*/ 1360834 w 3365499"/>
                <a:gd name="connsiteY3" fmla="*/ 1367854 h 1367854"/>
                <a:gd name="connsiteX4" fmla="*/ 0 w 3365499"/>
                <a:gd name="connsiteY4" fmla="*/ 1346199 h 1367854"/>
                <a:gd name="connsiteX5" fmla="*/ 673100 w 3365499"/>
                <a:gd name="connsiteY5" fmla="*/ 673100 h 1367854"/>
                <a:gd name="connsiteX6" fmla="*/ 0 w 3365499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65431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831" h="1367854">
                  <a:moveTo>
                    <a:pt x="0" y="0"/>
                  </a:moveTo>
                  <a:lnTo>
                    <a:pt x="1360834" y="0"/>
                  </a:lnTo>
                  <a:lnTo>
                    <a:pt x="2077831" y="673101"/>
                  </a:lnTo>
                  <a:lnTo>
                    <a:pt x="1360834" y="1367854"/>
                  </a:lnTo>
                  <a:lnTo>
                    <a:pt x="0" y="1365431"/>
                  </a:lnTo>
                  <a:lnTo>
                    <a:pt x="673100" y="6731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="" xmlns:a16="http://schemas.microsoft.com/office/drawing/2014/main" id="{6A165F4A-A171-4F45-8E1B-777BBD35EDAE}"/>
                </a:ext>
              </a:extLst>
            </p:cNvPr>
            <p:cNvSpPr/>
            <p:nvPr/>
          </p:nvSpPr>
          <p:spPr>
            <a:xfrm>
              <a:off x="9489704" y="3377033"/>
              <a:ext cx="553789" cy="825588"/>
            </a:xfrm>
            <a:custGeom>
              <a:avLst/>
              <a:gdLst>
                <a:gd name="connsiteX0" fmla="*/ 0 w 3365499"/>
                <a:gd name="connsiteY0" fmla="*/ 0 h 1346199"/>
                <a:gd name="connsiteX1" fmla="*/ 2692400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46199"/>
                <a:gd name="connsiteX1" fmla="*/ 1360834 w 3365499"/>
                <a:gd name="connsiteY1" fmla="*/ 0 h 1346199"/>
                <a:gd name="connsiteX2" fmla="*/ 3365499 w 3365499"/>
                <a:gd name="connsiteY2" fmla="*/ 673100 h 1346199"/>
                <a:gd name="connsiteX3" fmla="*/ 2692400 w 3365499"/>
                <a:gd name="connsiteY3" fmla="*/ 1346199 h 1346199"/>
                <a:gd name="connsiteX4" fmla="*/ 0 w 3365499"/>
                <a:gd name="connsiteY4" fmla="*/ 1346199 h 1346199"/>
                <a:gd name="connsiteX5" fmla="*/ 673100 w 3365499"/>
                <a:gd name="connsiteY5" fmla="*/ 673100 h 1346199"/>
                <a:gd name="connsiteX6" fmla="*/ 0 w 3365499"/>
                <a:gd name="connsiteY6" fmla="*/ 0 h 1346199"/>
                <a:gd name="connsiteX0" fmla="*/ 0 w 3365499"/>
                <a:gd name="connsiteY0" fmla="*/ 0 h 1367854"/>
                <a:gd name="connsiteX1" fmla="*/ 1360834 w 3365499"/>
                <a:gd name="connsiteY1" fmla="*/ 0 h 1367854"/>
                <a:gd name="connsiteX2" fmla="*/ 3365499 w 3365499"/>
                <a:gd name="connsiteY2" fmla="*/ 673100 h 1367854"/>
                <a:gd name="connsiteX3" fmla="*/ 1360834 w 3365499"/>
                <a:gd name="connsiteY3" fmla="*/ 1367854 h 1367854"/>
                <a:gd name="connsiteX4" fmla="*/ 0 w 3365499"/>
                <a:gd name="connsiteY4" fmla="*/ 1346199 h 1367854"/>
                <a:gd name="connsiteX5" fmla="*/ 673100 w 3365499"/>
                <a:gd name="connsiteY5" fmla="*/ 673100 h 1367854"/>
                <a:gd name="connsiteX6" fmla="*/ 0 w 3365499"/>
                <a:gd name="connsiteY6" fmla="*/ 0 h 1367854"/>
                <a:gd name="connsiteX0" fmla="*/ 0 w 2077831"/>
                <a:gd name="connsiteY0" fmla="*/ 0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0 w 2077831"/>
                <a:gd name="connsiteY6" fmla="*/ 0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673100 w 2077831"/>
                <a:gd name="connsiteY5" fmla="*/ 673100 h 1367854"/>
                <a:gd name="connsiteX6" fmla="*/ 515026 w 2077831"/>
                <a:gd name="connsiteY6" fmla="*/ 16118 h 1367854"/>
                <a:gd name="connsiteX0" fmla="*/ 515026 w 2077831"/>
                <a:gd name="connsiteY0" fmla="*/ 16118 h 1367854"/>
                <a:gd name="connsiteX1" fmla="*/ 1360834 w 2077831"/>
                <a:gd name="connsiteY1" fmla="*/ 0 h 1367854"/>
                <a:gd name="connsiteX2" fmla="*/ 2077831 w 2077831"/>
                <a:gd name="connsiteY2" fmla="*/ 673101 h 1367854"/>
                <a:gd name="connsiteX3" fmla="*/ 1360834 w 2077831"/>
                <a:gd name="connsiteY3" fmla="*/ 1367854 h 1367854"/>
                <a:gd name="connsiteX4" fmla="*/ 0 w 2077831"/>
                <a:gd name="connsiteY4" fmla="*/ 1346199 h 1367854"/>
                <a:gd name="connsiteX5" fmla="*/ 1077764 w 2077831"/>
                <a:gd name="connsiteY5" fmla="*/ 705334 h 1367854"/>
                <a:gd name="connsiteX6" fmla="*/ 515026 w 2077831"/>
                <a:gd name="connsiteY6" fmla="*/ 16118 h 1367854"/>
                <a:gd name="connsiteX0" fmla="*/ 147148 w 1709953"/>
                <a:gd name="connsiteY0" fmla="*/ 16118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147148 w 1709953"/>
                <a:gd name="connsiteY6" fmla="*/ 16118 h 1367854"/>
                <a:gd name="connsiteX0" fmla="*/ 73570 w 1709953"/>
                <a:gd name="connsiteY0" fmla="*/ 32234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73570 w 1709953"/>
                <a:gd name="connsiteY6" fmla="*/ 32234 h 1367854"/>
                <a:gd name="connsiteX0" fmla="*/ 36785 w 1709953"/>
                <a:gd name="connsiteY0" fmla="*/ 16116 h 1367854"/>
                <a:gd name="connsiteX1" fmla="*/ 992956 w 1709953"/>
                <a:gd name="connsiteY1" fmla="*/ 0 h 1367854"/>
                <a:gd name="connsiteX2" fmla="*/ 1709953 w 1709953"/>
                <a:gd name="connsiteY2" fmla="*/ 673101 h 1367854"/>
                <a:gd name="connsiteX3" fmla="*/ 992956 w 1709953"/>
                <a:gd name="connsiteY3" fmla="*/ 1367854 h 1367854"/>
                <a:gd name="connsiteX4" fmla="*/ 0 w 1709953"/>
                <a:gd name="connsiteY4" fmla="*/ 1346199 h 1367854"/>
                <a:gd name="connsiteX5" fmla="*/ 709886 w 1709953"/>
                <a:gd name="connsiteY5" fmla="*/ 705334 h 1367854"/>
                <a:gd name="connsiteX6" fmla="*/ 36785 w 1709953"/>
                <a:gd name="connsiteY6" fmla="*/ 16116 h 1367854"/>
                <a:gd name="connsiteX0" fmla="*/ 294297 w 1709953"/>
                <a:gd name="connsiteY0" fmla="*/ 0 h 1367856"/>
                <a:gd name="connsiteX1" fmla="*/ 992956 w 1709953"/>
                <a:gd name="connsiteY1" fmla="*/ 2 h 1367856"/>
                <a:gd name="connsiteX2" fmla="*/ 1709953 w 1709953"/>
                <a:gd name="connsiteY2" fmla="*/ 673103 h 1367856"/>
                <a:gd name="connsiteX3" fmla="*/ 992956 w 1709953"/>
                <a:gd name="connsiteY3" fmla="*/ 1367856 h 1367856"/>
                <a:gd name="connsiteX4" fmla="*/ 0 w 1709953"/>
                <a:gd name="connsiteY4" fmla="*/ 1346201 h 1367856"/>
                <a:gd name="connsiteX5" fmla="*/ 709886 w 1709953"/>
                <a:gd name="connsiteY5" fmla="*/ 705336 h 1367856"/>
                <a:gd name="connsiteX6" fmla="*/ 294297 w 1709953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415589 w 1415656"/>
                <a:gd name="connsiteY5" fmla="*/ 705336 h 1367856"/>
                <a:gd name="connsiteX6" fmla="*/ 0 w 1415656"/>
                <a:gd name="connsiteY6" fmla="*/ 0 h 1367856"/>
                <a:gd name="connsiteX0" fmla="*/ 0 w 1415656"/>
                <a:gd name="connsiteY0" fmla="*/ 0 h 1367856"/>
                <a:gd name="connsiteX1" fmla="*/ 698659 w 1415656"/>
                <a:gd name="connsiteY1" fmla="*/ 2 h 1367856"/>
                <a:gd name="connsiteX2" fmla="*/ 1415656 w 1415656"/>
                <a:gd name="connsiteY2" fmla="*/ 673103 h 1367856"/>
                <a:gd name="connsiteX3" fmla="*/ 698659 w 1415656"/>
                <a:gd name="connsiteY3" fmla="*/ 1367856 h 1367856"/>
                <a:gd name="connsiteX4" fmla="*/ 110370 w 1415656"/>
                <a:gd name="connsiteY4" fmla="*/ 1346201 h 1367856"/>
                <a:gd name="connsiteX5" fmla="*/ 820256 w 1415656"/>
                <a:gd name="connsiteY5" fmla="*/ 721453 h 1367856"/>
                <a:gd name="connsiteX6" fmla="*/ 0 w 1415656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673104 w 1305293"/>
                <a:gd name="connsiteY5" fmla="*/ 721453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83467 w 1305293"/>
                <a:gd name="connsiteY5" fmla="*/ 705336 h 1367856"/>
                <a:gd name="connsiteX6" fmla="*/ 0 w 1305293"/>
                <a:gd name="connsiteY6" fmla="*/ 0 h 1367856"/>
                <a:gd name="connsiteX0" fmla="*/ 0 w 1305293"/>
                <a:gd name="connsiteY0" fmla="*/ 0 h 1367856"/>
                <a:gd name="connsiteX1" fmla="*/ 588296 w 1305293"/>
                <a:gd name="connsiteY1" fmla="*/ 2 h 1367856"/>
                <a:gd name="connsiteX2" fmla="*/ 1305293 w 1305293"/>
                <a:gd name="connsiteY2" fmla="*/ 673103 h 1367856"/>
                <a:gd name="connsiteX3" fmla="*/ 588296 w 1305293"/>
                <a:gd name="connsiteY3" fmla="*/ 1367856 h 1367856"/>
                <a:gd name="connsiteX4" fmla="*/ 7 w 1305293"/>
                <a:gd name="connsiteY4" fmla="*/ 1346201 h 1367856"/>
                <a:gd name="connsiteX5" fmla="*/ 709893 w 1305293"/>
                <a:gd name="connsiteY5" fmla="*/ 673101 h 1367856"/>
                <a:gd name="connsiteX6" fmla="*/ 0 w 1305293"/>
                <a:gd name="connsiteY6" fmla="*/ 0 h 1367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5293" h="1367856">
                  <a:moveTo>
                    <a:pt x="0" y="0"/>
                  </a:moveTo>
                  <a:lnTo>
                    <a:pt x="588296" y="2"/>
                  </a:lnTo>
                  <a:lnTo>
                    <a:pt x="1305293" y="673103"/>
                  </a:lnTo>
                  <a:lnTo>
                    <a:pt x="588296" y="1367856"/>
                  </a:lnTo>
                  <a:lnTo>
                    <a:pt x="7" y="1346201"/>
                  </a:lnTo>
                  <a:lnTo>
                    <a:pt x="709893" y="673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840" tIns="39370" rIns="673099" bIns="39370" numCol="1" spcCol="1270" anchor="ctr" anchorCtr="0">
              <a:noAutofit/>
            </a:bodyPr>
            <a:lstStyle/>
            <a:p>
              <a:pPr marL="0" lvl="0" indent="0" algn="ctr" defTabSz="2755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6200" kern="1200" dirty="0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="" xmlns:a16="http://schemas.microsoft.com/office/drawing/2014/main" id="{98393921-B0C0-47CC-A829-229A7EB8471F}"/>
                </a:ext>
              </a:extLst>
            </p:cNvPr>
            <p:cNvSpPr/>
            <p:nvPr/>
          </p:nvSpPr>
          <p:spPr>
            <a:xfrm>
              <a:off x="10010772" y="2994781"/>
              <a:ext cx="2181228" cy="1590077"/>
            </a:xfrm>
            <a:custGeom>
              <a:avLst/>
              <a:gdLst>
                <a:gd name="connsiteX0" fmla="*/ 900032 w 1695070"/>
                <a:gd name="connsiteY0" fmla="*/ 0 h 1590077"/>
                <a:gd name="connsiteX1" fmla="*/ 1695070 w 1695070"/>
                <a:gd name="connsiteY1" fmla="*/ 795039 h 1590077"/>
                <a:gd name="connsiteX2" fmla="*/ 900032 w 1695070"/>
                <a:gd name="connsiteY2" fmla="*/ 1590077 h 1590077"/>
                <a:gd name="connsiteX3" fmla="*/ 900032 w 1695070"/>
                <a:gd name="connsiteY3" fmla="*/ 1192558 h 1590077"/>
                <a:gd name="connsiteX4" fmla="*/ 0 w 1695070"/>
                <a:gd name="connsiteY4" fmla="*/ 1192558 h 1590077"/>
                <a:gd name="connsiteX5" fmla="*/ 0 w 1695070"/>
                <a:gd name="connsiteY5" fmla="*/ 1162452 h 1590077"/>
                <a:gd name="connsiteX6" fmla="*/ 173021 w 1695070"/>
                <a:gd name="connsiteY6" fmla="*/ 795040 h 1590077"/>
                <a:gd name="connsiteX7" fmla="*/ 14502 w 1695070"/>
                <a:gd name="connsiteY7" fmla="*/ 397519 h 1590077"/>
                <a:gd name="connsiteX8" fmla="*/ 900032 w 1695070"/>
                <a:gd name="connsiteY8" fmla="*/ 397519 h 159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5070" h="1590077">
                  <a:moveTo>
                    <a:pt x="900032" y="0"/>
                  </a:moveTo>
                  <a:lnTo>
                    <a:pt x="1695070" y="795039"/>
                  </a:lnTo>
                  <a:lnTo>
                    <a:pt x="900032" y="1590077"/>
                  </a:lnTo>
                  <a:lnTo>
                    <a:pt x="900032" y="1192558"/>
                  </a:lnTo>
                  <a:lnTo>
                    <a:pt x="0" y="1192558"/>
                  </a:lnTo>
                  <a:lnTo>
                    <a:pt x="0" y="1162452"/>
                  </a:lnTo>
                  <a:lnTo>
                    <a:pt x="173021" y="795040"/>
                  </a:lnTo>
                  <a:lnTo>
                    <a:pt x="14502" y="397519"/>
                  </a:lnTo>
                  <a:lnTo>
                    <a:pt x="900032" y="39751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2" name="组合 81">
              <a:extLst>
                <a:ext uri="{FF2B5EF4-FFF2-40B4-BE49-F238E27FC236}">
                  <a16:creationId xmlns="" xmlns:a16="http://schemas.microsoft.com/office/drawing/2014/main" id="{F4559ACE-C68E-4327-BB36-9DB3C68E8194}"/>
                </a:ext>
              </a:extLst>
            </p:cNvPr>
            <p:cNvGrpSpPr/>
            <p:nvPr/>
          </p:nvGrpSpPr>
          <p:grpSpPr>
            <a:xfrm>
              <a:off x="2099734" y="1814055"/>
              <a:ext cx="309470" cy="1283896"/>
              <a:chOff x="2099734" y="1416723"/>
              <a:chExt cx="309470" cy="1283896"/>
            </a:xfrm>
          </p:grpSpPr>
          <p:cxnSp>
            <p:nvCxnSpPr>
              <p:cNvPr id="58" name="直接连接符 57">
                <a:extLst>
                  <a:ext uri="{FF2B5EF4-FFF2-40B4-BE49-F238E27FC236}">
                    <a16:creationId xmlns="" xmlns:a16="http://schemas.microsoft.com/office/drawing/2014/main" id="{00D57417-E57A-4616-95BB-61C877449BFC}"/>
                  </a:ext>
                </a:extLst>
              </p:cNvPr>
              <p:cNvCxnSpPr>
                <a:cxnSpLocks/>
                <a:endCxn id="59" idx="4"/>
              </p:cNvCxnSpPr>
              <p:nvPr/>
            </p:nvCxnSpPr>
            <p:spPr>
              <a:xfrm flipV="1">
                <a:off x="2254469" y="1726193"/>
                <a:ext cx="0" cy="974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椭圆 58">
                <a:extLst>
                  <a:ext uri="{FF2B5EF4-FFF2-40B4-BE49-F238E27FC236}">
                    <a16:creationId xmlns="" xmlns:a16="http://schemas.microsoft.com/office/drawing/2014/main" id="{F7791316-018C-43D5-8BBE-6DFBCCD6A77A}"/>
                  </a:ext>
                </a:extLst>
              </p:cNvPr>
              <p:cNvSpPr/>
              <p:nvPr/>
            </p:nvSpPr>
            <p:spPr>
              <a:xfrm>
                <a:off x="2099734" y="1416723"/>
                <a:ext cx="309470" cy="309470"/>
              </a:xfrm>
              <a:prstGeom prst="ellipse">
                <a:avLst/>
              </a:prstGeom>
              <a:noFill/>
              <a:ln>
                <a:gradFill>
                  <a:gsLst>
                    <a:gs pos="50000">
                      <a:srgbClr val="B92917"/>
                    </a:gs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="" xmlns:a16="http://schemas.microsoft.com/office/drawing/2014/main" id="{BDDFCC2B-404B-4B30-AC40-B7746C691D80}"/>
                  </a:ext>
                </a:extLst>
              </p:cNvPr>
              <p:cNvSpPr/>
              <p:nvPr/>
            </p:nvSpPr>
            <p:spPr>
              <a:xfrm>
                <a:off x="2200055" y="1517044"/>
                <a:ext cx="108826" cy="1088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2" name="文本框 61">
              <a:extLst>
                <a:ext uri="{FF2B5EF4-FFF2-40B4-BE49-F238E27FC236}">
                  <a16:creationId xmlns="" xmlns:a16="http://schemas.microsoft.com/office/drawing/2014/main" id="{E97E30C6-C3A4-43C2-94D2-C6008E335302}"/>
                </a:ext>
              </a:extLst>
            </p:cNvPr>
            <p:cNvSpPr txBox="1"/>
            <p:nvPr/>
          </p:nvSpPr>
          <p:spPr>
            <a:xfrm>
              <a:off x="2433090" y="1696295"/>
              <a:ext cx="2749012" cy="1123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spc="130" dirty="0"/>
                <a:t>①首先，你要大致确定需要解决的问题</a:t>
              </a:r>
              <a:r>
                <a:rPr lang="en-US" altLang="zh-CN" sz="1400" spc="130" dirty="0"/>
                <a:t>:</a:t>
              </a:r>
              <a:r>
                <a:rPr lang="zh-CN" altLang="en-US" sz="1400" spc="130" dirty="0"/>
                <a:t>提高产品销售量。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="" xmlns:a16="http://schemas.microsoft.com/office/drawing/2014/main" id="{9567E18E-7569-46F1-B4FB-906BDCAC085C}"/>
                </a:ext>
              </a:extLst>
            </p:cNvPr>
            <p:cNvSpPr txBox="1"/>
            <p:nvPr/>
          </p:nvSpPr>
          <p:spPr>
            <a:xfrm>
              <a:off x="5747957" y="1689532"/>
              <a:ext cx="2546209" cy="1123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spc="130" dirty="0"/>
                <a:t>③再分析目前的做法存在什么问题，产生问题的原因有哪些。</a:t>
              </a:r>
            </a:p>
          </p:txBody>
        </p:sp>
        <p:sp>
          <p:nvSpPr>
            <p:cNvPr id="76" name="文本框 75">
              <a:extLst>
                <a:ext uri="{FF2B5EF4-FFF2-40B4-BE49-F238E27FC236}">
                  <a16:creationId xmlns="" xmlns:a16="http://schemas.microsoft.com/office/drawing/2014/main" id="{91BBE4B0-10EA-4373-A6E4-BC65943AAD6C}"/>
                </a:ext>
              </a:extLst>
            </p:cNvPr>
            <p:cNvSpPr txBox="1"/>
            <p:nvPr/>
          </p:nvSpPr>
          <p:spPr>
            <a:xfrm>
              <a:off x="8892853" y="1703732"/>
              <a:ext cx="3271066" cy="1123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spc="130" dirty="0"/>
                <a:t>⑤最后组织实施</a:t>
              </a:r>
              <a:r>
                <a:rPr lang="en-US" altLang="zh-CN" sz="1400" spc="130" dirty="0"/>
                <a:t>:</a:t>
              </a:r>
              <a:r>
                <a:rPr lang="zh-CN" altLang="en-US" sz="1400" spc="130" dirty="0"/>
                <a:t>进度计划、重点难点、营销之外的配套改革措施、实施风险分析。</a:t>
              </a: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="" xmlns:a16="http://schemas.microsoft.com/office/drawing/2014/main" id="{F976EE66-A3CC-4D82-981C-ECC6747FAAC7}"/>
                </a:ext>
              </a:extLst>
            </p:cNvPr>
            <p:cNvGrpSpPr/>
            <p:nvPr/>
          </p:nvGrpSpPr>
          <p:grpSpPr>
            <a:xfrm>
              <a:off x="5366934" y="1811742"/>
              <a:ext cx="309470" cy="1283896"/>
              <a:chOff x="2099734" y="1416723"/>
              <a:chExt cx="309470" cy="1283896"/>
            </a:xfrm>
          </p:grpSpPr>
          <p:cxnSp>
            <p:nvCxnSpPr>
              <p:cNvPr id="84" name="直接连接符 83">
                <a:extLst>
                  <a:ext uri="{FF2B5EF4-FFF2-40B4-BE49-F238E27FC236}">
                    <a16:creationId xmlns="" xmlns:a16="http://schemas.microsoft.com/office/drawing/2014/main" id="{1DFF572A-6AA6-44DF-BD85-1D689CEEEB19}"/>
                  </a:ext>
                </a:extLst>
              </p:cNvPr>
              <p:cNvCxnSpPr>
                <a:cxnSpLocks/>
                <a:endCxn id="85" idx="4"/>
              </p:cNvCxnSpPr>
              <p:nvPr/>
            </p:nvCxnSpPr>
            <p:spPr>
              <a:xfrm flipV="1">
                <a:off x="2254469" y="1726193"/>
                <a:ext cx="0" cy="974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椭圆 84">
                <a:extLst>
                  <a:ext uri="{FF2B5EF4-FFF2-40B4-BE49-F238E27FC236}">
                    <a16:creationId xmlns="" xmlns:a16="http://schemas.microsoft.com/office/drawing/2014/main" id="{9D0A98BD-721E-46D1-982B-B9F94C880841}"/>
                  </a:ext>
                </a:extLst>
              </p:cNvPr>
              <p:cNvSpPr/>
              <p:nvPr/>
            </p:nvSpPr>
            <p:spPr>
              <a:xfrm>
                <a:off x="2099734" y="1416723"/>
                <a:ext cx="309470" cy="309470"/>
              </a:xfrm>
              <a:prstGeom prst="ellipse">
                <a:avLst/>
              </a:prstGeom>
              <a:noFill/>
              <a:ln>
                <a:gradFill>
                  <a:gsLst>
                    <a:gs pos="50000">
                      <a:srgbClr val="B92917"/>
                    </a:gs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="" xmlns:a16="http://schemas.microsoft.com/office/drawing/2014/main" id="{C1817B0D-D9A1-4268-8975-8ED2CA8A1DE3}"/>
                  </a:ext>
                </a:extLst>
              </p:cNvPr>
              <p:cNvSpPr/>
              <p:nvPr/>
            </p:nvSpPr>
            <p:spPr>
              <a:xfrm>
                <a:off x="2200055" y="1517044"/>
                <a:ext cx="108826" cy="1088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7" name="组合 86">
              <a:extLst>
                <a:ext uri="{FF2B5EF4-FFF2-40B4-BE49-F238E27FC236}">
                  <a16:creationId xmlns="" xmlns:a16="http://schemas.microsoft.com/office/drawing/2014/main" id="{DBAF3612-9D25-4A0F-BA1B-68865036DA28}"/>
                </a:ext>
              </a:extLst>
            </p:cNvPr>
            <p:cNvGrpSpPr/>
            <p:nvPr/>
          </p:nvGrpSpPr>
          <p:grpSpPr>
            <a:xfrm>
              <a:off x="8510309" y="1809429"/>
              <a:ext cx="309470" cy="1283896"/>
              <a:chOff x="2099734" y="1416723"/>
              <a:chExt cx="309470" cy="1283896"/>
            </a:xfrm>
          </p:grpSpPr>
          <p:cxnSp>
            <p:nvCxnSpPr>
              <p:cNvPr id="88" name="直接连接符 87">
                <a:extLst>
                  <a:ext uri="{FF2B5EF4-FFF2-40B4-BE49-F238E27FC236}">
                    <a16:creationId xmlns="" xmlns:a16="http://schemas.microsoft.com/office/drawing/2014/main" id="{2C1982A9-757F-41DD-AC69-89AC8930377D}"/>
                  </a:ext>
                </a:extLst>
              </p:cNvPr>
              <p:cNvCxnSpPr>
                <a:cxnSpLocks/>
                <a:endCxn id="89" idx="4"/>
              </p:cNvCxnSpPr>
              <p:nvPr/>
            </p:nvCxnSpPr>
            <p:spPr>
              <a:xfrm flipV="1">
                <a:off x="2254469" y="1726193"/>
                <a:ext cx="0" cy="974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椭圆 88">
                <a:extLst>
                  <a:ext uri="{FF2B5EF4-FFF2-40B4-BE49-F238E27FC236}">
                    <a16:creationId xmlns="" xmlns:a16="http://schemas.microsoft.com/office/drawing/2014/main" id="{EF831E74-B23C-42EA-AC6E-002B44D7B081}"/>
                  </a:ext>
                </a:extLst>
              </p:cNvPr>
              <p:cNvSpPr/>
              <p:nvPr/>
            </p:nvSpPr>
            <p:spPr>
              <a:xfrm>
                <a:off x="2099734" y="1416723"/>
                <a:ext cx="309470" cy="309470"/>
              </a:xfrm>
              <a:prstGeom prst="ellipse">
                <a:avLst/>
              </a:prstGeom>
              <a:noFill/>
              <a:ln>
                <a:gradFill>
                  <a:gsLst>
                    <a:gs pos="50000">
                      <a:srgbClr val="B92917"/>
                    </a:gs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>
                <a:extLst>
                  <a:ext uri="{FF2B5EF4-FFF2-40B4-BE49-F238E27FC236}">
                    <a16:creationId xmlns="" xmlns:a16="http://schemas.microsoft.com/office/drawing/2014/main" id="{11A6A345-9769-4700-9D9B-D9744B49A15A}"/>
                  </a:ext>
                </a:extLst>
              </p:cNvPr>
              <p:cNvSpPr/>
              <p:nvPr/>
            </p:nvSpPr>
            <p:spPr>
              <a:xfrm>
                <a:off x="2200055" y="1517044"/>
                <a:ext cx="108826" cy="1088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1" name="组合 90">
              <a:extLst>
                <a:ext uri="{FF2B5EF4-FFF2-40B4-BE49-F238E27FC236}">
                  <a16:creationId xmlns="" xmlns:a16="http://schemas.microsoft.com/office/drawing/2014/main" id="{F7EC97A5-E480-48D8-A1CA-047030B58919}"/>
                </a:ext>
              </a:extLst>
            </p:cNvPr>
            <p:cNvGrpSpPr/>
            <p:nvPr/>
          </p:nvGrpSpPr>
          <p:grpSpPr>
            <a:xfrm flipV="1">
              <a:off x="3778859" y="4481681"/>
              <a:ext cx="309470" cy="1283896"/>
              <a:chOff x="2099734" y="1416723"/>
              <a:chExt cx="309470" cy="1283896"/>
            </a:xfrm>
          </p:grpSpPr>
          <p:cxnSp>
            <p:nvCxnSpPr>
              <p:cNvPr id="92" name="直接连接符 91">
                <a:extLst>
                  <a:ext uri="{FF2B5EF4-FFF2-40B4-BE49-F238E27FC236}">
                    <a16:creationId xmlns="" xmlns:a16="http://schemas.microsoft.com/office/drawing/2014/main" id="{BCCE725B-90EE-4C2E-81C6-85FF7BBFF85F}"/>
                  </a:ext>
                </a:extLst>
              </p:cNvPr>
              <p:cNvCxnSpPr>
                <a:cxnSpLocks/>
                <a:endCxn id="93" idx="4"/>
              </p:cNvCxnSpPr>
              <p:nvPr/>
            </p:nvCxnSpPr>
            <p:spPr>
              <a:xfrm flipV="1">
                <a:off x="2254469" y="1726193"/>
                <a:ext cx="0" cy="974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椭圆 92">
                <a:extLst>
                  <a:ext uri="{FF2B5EF4-FFF2-40B4-BE49-F238E27FC236}">
                    <a16:creationId xmlns="" xmlns:a16="http://schemas.microsoft.com/office/drawing/2014/main" id="{F6DB0453-3DB5-4737-B673-45A63C524E0D}"/>
                  </a:ext>
                </a:extLst>
              </p:cNvPr>
              <p:cNvSpPr/>
              <p:nvPr/>
            </p:nvSpPr>
            <p:spPr>
              <a:xfrm>
                <a:off x="2099734" y="1416723"/>
                <a:ext cx="309470" cy="309470"/>
              </a:xfrm>
              <a:prstGeom prst="ellipse">
                <a:avLst/>
              </a:prstGeom>
              <a:noFill/>
              <a:ln>
                <a:gradFill>
                  <a:gsLst>
                    <a:gs pos="50000">
                      <a:srgbClr val="B92917"/>
                    </a:gs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>
                <a:extLst>
                  <a:ext uri="{FF2B5EF4-FFF2-40B4-BE49-F238E27FC236}">
                    <a16:creationId xmlns="" xmlns:a16="http://schemas.microsoft.com/office/drawing/2014/main" id="{FEF41EC0-752D-41BA-9DDE-6497637B38A9}"/>
                  </a:ext>
                </a:extLst>
              </p:cNvPr>
              <p:cNvSpPr/>
              <p:nvPr/>
            </p:nvSpPr>
            <p:spPr>
              <a:xfrm>
                <a:off x="2200055" y="1517044"/>
                <a:ext cx="108826" cy="1088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8" name="文本框 97">
              <a:extLst>
                <a:ext uri="{FF2B5EF4-FFF2-40B4-BE49-F238E27FC236}">
                  <a16:creationId xmlns="" xmlns:a16="http://schemas.microsoft.com/office/drawing/2014/main" id="{E514C36B-F96F-487D-8006-C22D5883C47A}"/>
                </a:ext>
              </a:extLst>
            </p:cNvPr>
            <p:cNvSpPr txBox="1"/>
            <p:nvPr/>
          </p:nvSpPr>
          <p:spPr>
            <a:xfrm>
              <a:off x="4092176" y="4809564"/>
              <a:ext cx="2743154" cy="1798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spc="130" dirty="0"/>
                <a:t>②接着，你要想一想，市场营销中涉及产品销售的，有哪些理论可以参考</a:t>
              </a:r>
              <a:r>
                <a:rPr lang="en-US" altLang="zh-CN" sz="1400" spc="130" dirty="0"/>
                <a:t>? </a:t>
              </a:r>
              <a:r>
                <a:rPr lang="zh-CN" altLang="en-US" sz="1400" spc="130" dirty="0"/>
                <a:t>整个行业是在上升呢，还是在下滑</a:t>
              </a:r>
              <a:r>
                <a:rPr lang="en-US" altLang="zh-CN" sz="1400" spc="130" dirty="0"/>
                <a:t>?</a:t>
              </a:r>
              <a:r>
                <a:rPr lang="zh-CN" altLang="en-US" sz="1400" spc="130" dirty="0"/>
                <a:t>竞争对手是么做的</a:t>
              </a:r>
              <a:r>
                <a:rPr lang="en-US" altLang="zh-CN" sz="1400" spc="130" dirty="0"/>
                <a:t>?</a:t>
              </a:r>
              <a:endParaRPr lang="zh-CN" altLang="en-US" sz="1400" spc="130" dirty="0"/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="" xmlns:a16="http://schemas.microsoft.com/office/drawing/2014/main" id="{E82A19ED-3D4C-4344-8E57-B1E86A0F0B08}"/>
                </a:ext>
              </a:extLst>
            </p:cNvPr>
            <p:cNvGrpSpPr/>
            <p:nvPr/>
          </p:nvGrpSpPr>
          <p:grpSpPr>
            <a:xfrm flipV="1">
              <a:off x="6925173" y="4481681"/>
              <a:ext cx="309470" cy="1283896"/>
              <a:chOff x="2099734" y="1416723"/>
              <a:chExt cx="309470" cy="1283896"/>
            </a:xfrm>
          </p:grpSpPr>
          <p:cxnSp>
            <p:nvCxnSpPr>
              <p:cNvPr id="100" name="直接连接符 99">
                <a:extLst>
                  <a:ext uri="{FF2B5EF4-FFF2-40B4-BE49-F238E27FC236}">
                    <a16:creationId xmlns="" xmlns:a16="http://schemas.microsoft.com/office/drawing/2014/main" id="{43978679-A403-4122-A614-3C574CB9E200}"/>
                  </a:ext>
                </a:extLst>
              </p:cNvPr>
              <p:cNvCxnSpPr>
                <a:cxnSpLocks/>
                <a:endCxn id="101" idx="4"/>
              </p:cNvCxnSpPr>
              <p:nvPr/>
            </p:nvCxnSpPr>
            <p:spPr>
              <a:xfrm flipV="1">
                <a:off x="2254469" y="1726193"/>
                <a:ext cx="0" cy="9744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椭圆 100">
                <a:extLst>
                  <a:ext uri="{FF2B5EF4-FFF2-40B4-BE49-F238E27FC236}">
                    <a16:creationId xmlns="" xmlns:a16="http://schemas.microsoft.com/office/drawing/2014/main" id="{D7EE3B77-0EAE-432B-BDA7-8C8FE7B4632F}"/>
                  </a:ext>
                </a:extLst>
              </p:cNvPr>
              <p:cNvSpPr/>
              <p:nvPr/>
            </p:nvSpPr>
            <p:spPr>
              <a:xfrm>
                <a:off x="2099734" y="1416723"/>
                <a:ext cx="309470" cy="309470"/>
              </a:xfrm>
              <a:prstGeom prst="ellipse">
                <a:avLst/>
              </a:prstGeom>
              <a:noFill/>
              <a:ln>
                <a:gradFill>
                  <a:gsLst>
                    <a:gs pos="50000">
                      <a:srgbClr val="B92917"/>
                    </a:gs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>
                <a:extLst>
                  <a:ext uri="{FF2B5EF4-FFF2-40B4-BE49-F238E27FC236}">
                    <a16:creationId xmlns="" xmlns:a16="http://schemas.microsoft.com/office/drawing/2014/main" id="{C9031C8E-42B9-4733-91BC-9D09EFD540CA}"/>
                  </a:ext>
                </a:extLst>
              </p:cNvPr>
              <p:cNvSpPr/>
              <p:nvPr/>
            </p:nvSpPr>
            <p:spPr>
              <a:xfrm>
                <a:off x="2200055" y="1517044"/>
                <a:ext cx="108826" cy="1088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5" name="文本框 104">
              <a:extLst>
                <a:ext uri="{FF2B5EF4-FFF2-40B4-BE49-F238E27FC236}">
                  <a16:creationId xmlns="" xmlns:a16="http://schemas.microsoft.com/office/drawing/2014/main" id="{E0463E92-C4D4-48CE-BCDC-BFA6FCB008F5}"/>
                </a:ext>
              </a:extLst>
            </p:cNvPr>
            <p:cNvSpPr txBox="1"/>
            <p:nvPr/>
          </p:nvSpPr>
          <p:spPr>
            <a:xfrm>
              <a:off x="7317843" y="4799929"/>
              <a:ext cx="4106143" cy="1460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spc="130" dirty="0"/>
                <a:t>④然后提出系统化的改进方案，针对存在问题，提出改进目标、原则、思路，主要改进的几个方面。例如，产品组合、定价、渠道、促销、客户服务，等等。</a:t>
              </a:r>
            </a:p>
          </p:txBody>
        </p:sp>
        <p:pic>
          <p:nvPicPr>
            <p:cNvPr id="110" name="图形 109">
              <a:extLst>
                <a:ext uri="{FF2B5EF4-FFF2-40B4-BE49-F238E27FC236}">
                  <a16:creationId xmlns="" xmlns:a16="http://schemas.microsoft.com/office/drawing/2014/main" id="{BEE79930-F79A-4043-B157-703386B19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5483" y="3511912"/>
              <a:ext cx="532698" cy="532698"/>
            </a:xfrm>
            <a:prstGeom prst="rect">
              <a:avLst/>
            </a:prstGeom>
          </p:spPr>
        </p:pic>
        <p:pic>
          <p:nvPicPr>
            <p:cNvPr id="111" name="图形 110">
              <a:extLst>
                <a:ext uri="{FF2B5EF4-FFF2-40B4-BE49-F238E27FC236}">
                  <a16:creationId xmlns="" xmlns:a16="http://schemas.microsoft.com/office/drawing/2014/main" id="{49DC0DD1-7A15-4B9F-A9EC-FCC6F140E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04028" y="3548642"/>
              <a:ext cx="371901" cy="371901"/>
            </a:xfrm>
            <a:prstGeom prst="rect">
              <a:avLst/>
            </a:prstGeom>
          </p:spPr>
        </p:pic>
        <p:pic>
          <p:nvPicPr>
            <p:cNvPr id="112" name="图形 111">
              <a:extLst>
                <a:ext uri="{FF2B5EF4-FFF2-40B4-BE49-F238E27FC236}">
                  <a16:creationId xmlns="" xmlns:a16="http://schemas.microsoft.com/office/drawing/2014/main" id="{38AE6407-1E79-4A4A-A182-1853B1D46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77515" y="3511912"/>
              <a:ext cx="535397" cy="527484"/>
            </a:xfrm>
            <a:prstGeom prst="rect">
              <a:avLst/>
            </a:prstGeom>
          </p:spPr>
        </p:pic>
        <p:pic>
          <p:nvPicPr>
            <p:cNvPr id="113" name="Graphic 45">
              <a:extLst>
                <a:ext uri="{FF2B5EF4-FFF2-40B4-BE49-F238E27FC236}">
                  <a16:creationId xmlns="" xmlns:a16="http://schemas.microsoft.com/office/drawing/2014/main" id="{EF1BC37E-7535-43A8-8259-A8823AB61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96024" y="3543321"/>
              <a:ext cx="492987" cy="492987"/>
            </a:xfrm>
            <a:prstGeom prst="rect">
              <a:avLst/>
            </a:prstGeom>
          </p:spPr>
        </p:pic>
        <p:pic>
          <p:nvPicPr>
            <p:cNvPr id="114" name="图形 113">
              <a:extLst>
                <a:ext uri="{FF2B5EF4-FFF2-40B4-BE49-F238E27FC236}">
                  <a16:creationId xmlns="" xmlns:a16="http://schemas.microsoft.com/office/drawing/2014/main" id="{835BE827-98A1-423B-B56D-53A2156C4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96220" y="3514590"/>
              <a:ext cx="426642" cy="426642"/>
            </a:xfrm>
            <a:prstGeom prst="rect">
              <a:avLst/>
            </a:prstGeom>
          </p:spPr>
        </p:pic>
      </p:grpSp>
      <p:sp>
        <p:nvSpPr>
          <p:cNvPr id="57" name="文本框 56">
            <a:extLst>
              <a:ext uri="{FF2B5EF4-FFF2-40B4-BE49-F238E27FC236}">
                <a16:creationId xmlns="" xmlns:a16="http://schemas.microsoft.com/office/drawing/2014/main" id="{0A624AD8-D9C8-411B-B0C5-47D2F6555CBE}"/>
              </a:ext>
            </a:extLst>
          </p:cNvPr>
          <p:cNvSpPr txBox="1"/>
          <p:nvPr/>
        </p:nvSpPr>
        <p:spPr>
          <a:xfrm>
            <a:off x="1410489" y="5613983"/>
            <a:ext cx="9792310" cy="873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这样下来，你就形成了一个有理有据的方案。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把这整个过程写出来，再按照学位论文的规范要求进行完善，就是一篇 MBA学位论文了。</a:t>
            </a:r>
          </a:p>
        </p:txBody>
      </p:sp>
      <p:sp>
        <p:nvSpPr>
          <p:cNvPr id="51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02 </a:t>
            </a:r>
            <a:r>
              <a:rPr lang="zh-CN" altLang="en-US" sz="3200" dirty="0" smtClean="0"/>
              <a:t>专业</a:t>
            </a:r>
            <a:r>
              <a:rPr lang="zh-CN" altLang="en-US" sz="3200" dirty="0"/>
              <a:t>学位论文</a:t>
            </a:r>
            <a:r>
              <a:rPr lang="en-US" altLang="zh-CN" sz="3200" dirty="0"/>
              <a:t>-</a:t>
            </a:r>
            <a:r>
              <a:rPr lang="zh-CN" altLang="en-US" sz="3200" dirty="0"/>
              <a:t>分析思路</a:t>
            </a:r>
          </a:p>
        </p:txBody>
      </p:sp>
    </p:spTree>
    <p:extLst>
      <p:ext uri="{BB962C8B-B14F-4D97-AF65-F5344CB8AC3E}">
        <p14:creationId xmlns:p14="http://schemas.microsoft.com/office/powerpoint/2010/main" val="115582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D733DCC3-4477-4245-8086-C0C36ADBB6D1}"/>
              </a:ext>
            </a:extLst>
          </p:cNvPr>
          <p:cNvSpPr txBox="1"/>
          <p:nvPr/>
        </p:nvSpPr>
        <p:spPr>
          <a:xfrm>
            <a:off x="5151356" y="2087466"/>
            <a:ext cx="2090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CE68F447-6CC8-4F5D-B288-B4B737713E74}"/>
              </a:ext>
            </a:extLst>
          </p:cNvPr>
          <p:cNvSpPr txBox="1"/>
          <p:nvPr/>
        </p:nvSpPr>
        <p:spPr>
          <a:xfrm>
            <a:off x="5400675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THREE</a:t>
            </a:r>
            <a:endParaRPr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5DB6CE5A-0DDF-4333-8A6C-A2D592154950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3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29EC6457-4003-4BED-8E91-3F996BC2D7D8}"/>
              </a:ext>
            </a:extLst>
          </p:cNvPr>
          <p:cNvSpPr txBox="1"/>
          <p:nvPr/>
        </p:nvSpPr>
        <p:spPr>
          <a:xfrm>
            <a:off x="4549969" y="3927941"/>
            <a:ext cx="2990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+mj-ea"/>
                <a:ea typeface="+mj-ea"/>
              </a:rPr>
              <a:t>关于论文选题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="" xmlns:a16="http://schemas.microsoft.com/office/drawing/2014/main" id="{45D035C8-ED77-48C0-BCB5-91CA11733A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="" xmlns:a16="http://schemas.microsoft.com/office/drawing/2014/main" id="{B1136F3F-54F9-435C-A887-EFC34AEE9F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ADEF96D0-3CD0-4587-BF17-2A4861192D3D}"/>
              </a:ext>
            </a:extLst>
          </p:cNvPr>
          <p:cNvSpPr/>
          <p:nvPr/>
        </p:nvSpPr>
        <p:spPr>
          <a:xfrm>
            <a:off x="1200151" y="1293939"/>
            <a:ext cx="4425397" cy="4840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ABD1988F-B6BE-4E39-B798-537764DC8A87}"/>
              </a:ext>
            </a:extLst>
          </p:cNvPr>
          <p:cNvSpPr/>
          <p:nvPr/>
        </p:nvSpPr>
        <p:spPr>
          <a:xfrm>
            <a:off x="6562408" y="1293939"/>
            <a:ext cx="4394517" cy="4840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9E25D1A9-3C61-4BF1-93A2-56EFC6024F75}"/>
              </a:ext>
            </a:extLst>
          </p:cNvPr>
          <p:cNvGrpSpPr/>
          <p:nvPr/>
        </p:nvGrpSpPr>
        <p:grpSpPr>
          <a:xfrm>
            <a:off x="1817239" y="1579842"/>
            <a:ext cx="1343404" cy="411435"/>
            <a:chOff x="9778483" y="337454"/>
            <a:chExt cx="1740417" cy="533025"/>
          </a:xfrm>
          <a:solidFill>
            <a:schemeClr val="accent1"/>
          </a:solidFill>
        </p:grpSpPr>
        <p:grpSp>
          <p:nvGrpSpPr>
            <p:cNvPr id="8" name="íślïdé">
              <a:extLst>
                <a:ext uri="{FF2B5EF4-FFF2-40B4-BE49-F238E27FC236}">
                  <a16:creationId xmlns="" xmlns:a16="http://schemas.microsoft.com/office/drawing/2014/main" id="{8DF9A792-5AE8-43EF-9B1B-E3EAE05C3AAE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grpFill/>
          </p:grpSpPr>
          <p:sp>
            <p:nvSpPr>
              <p:cNvPr id="15" name="ïṡḻïḍê">
                <a:extLst>
                  <a:ext uri="{FF2B5EF4-FFF2-40B4-BE49-F238E27FC236}">
                    <a16:creationId xmlns="" xmlns:a16="http://schemas.microsoft.com/office/drawing/2014/main" id="{883BAB0E-3DD4-419D-9CD2-CEBC012936AE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$lîḍè">
                <a:extLst>
                  <a:ext uri="{FF2B5EF4-FFF2-40B4-BE49-F238E27FC236}">
                    <a16:creationId xmlns="" xmlns:a16="http://schemas.microsoft.com/office/drawing/2014/main" id="{BD820873-C608-41BB-A667-9E8F89CC1D7B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Sļiḋé">
                <a:extLst>
                  <a:ext uri="{FF2B5EF4-FFF2-40B4-BE49-F238E27FC236}">
                    <a16:creationId xmlns="" xmlns:a16="http://schemas.microsoft.com/office/drawing/2014/main" id="{6113442A-B72B-4790-81EB-DB48ABE5AC77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ŝļîḍé">
                <a:extLst>
                  <a:ext uri="{FF2B5EF4-FFF2-40B4-BE49-F238E27FC236}">
                    <a16:creationId xmlns="" xmlns:a16="http://schemas.microsoft.com/office/drawing/2014/main" id="{71853208-D52E-434E-AAE6-0AC9EED0AD64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ṩḻiďé">
                <a:extLst>
                  <a:ext uri="{FF2B5EF4-FFF2-40B4-BE49-F238E27FC236}">
                    <a16:creationId xmlns="" xmlns:a16="http://schemas.microsoft.com/office/drawing/2014/main" id="{54C448B1-B042-42CB-B7BC-3E968B1D7C60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ṣ1ïḓè">
                <a:extLst>
                  <a:ext uri="{FF2B5EF4-FFF2-40B4-BE49-F238E27FC236}">
                    <a16:creationId xmlns="" xmlns:a16="http://schemas.microsoft.com/office/drawing/2014/main" id="{576C6420-163B-41D2-B98F-A80EA1E61F79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sḻíḓê">
                <a:extLst>
                  <a:ext uri="{FF2B5EF4-FFF2-40B4-BE49-F238E27FC236}">
                    <a16:creationId xmlns="" xmlns:a16="http://schemas.microsoft.com/office/drawing/2014/main" id="{BF5D84C4-8353-4124-9C53-0F50FC83B6CE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şḷîďè">
                <a:extLst>
                  <a:ext uri="{FF2B5EF4-FFF2-40B4-BE49-F238E27FC236}">
                    <a16:creationId xmlns="" xmlns:a16="http://schemas.microsoft.com/office/drawing/2014/main" id="{E1E3379A-7A8F-49C5-B11A-71886ED8389E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ṡlïḋe">
                <a:extLst>
                  <a:ext uri="{FF2B5EF4-FFF2-40B4-BE49-F238E27FC236}">
                    <a16:creationId xmlns="" xmlns:a16="http://schemas.microsoft.com/office/drawing/2014/main" id="{DD475319-647D-4557-B8A6-418E28C0A626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$ḻíde">
                <a:extLst>
                  <a:ext uri="{FF2B5EF4-FFF2-40B4-BE49-F238E27FC236}">
                    <a16:creationId xmlns="" xmlns:a16="http://schemas.microsoft.com/office/drawing/2014/main" id="{D00AC6B9-A53C-4951-B1AA-BBFFE86F7FE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ŝľîḑê">
                <a:extLst>
                  <a:ext uri="{FF2B5EF4-FFF2-40B4-BE49-F238E27FC236}">
                    <a16:creationId xmlns="" xmlns:a16="http://schemas.microsoft.com/office/drawing/2014/main" id="{8F69F2E0-871E-4EAB-8F50-1FF19F843F50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šlíḑe">
                <a:extLst>
                  <a:ext uri="{FF2B5EF4-FFF2-40B4-BE49-F238E27FC236}">
                    <a16:creationId xmlns="" xmlns:a16="http://schemas.microsoft.com/office/drawing/2014/main" id="{840B917C-FE82-4962-800C-FBD45F8911A2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ṩḻîḓè">
                <a:extLst>
                  <a:ext uri="{FF2B5EF4-FFF2-40B4-BE49-F238E27FC236}">
                    <a16:creationId xmlns="" xmlns:a16="http://schemas.microsoft.com/office/drawing/2014/main" id="{5189EBF3-5B69-4096-B1E2-6E8549767A2E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sļîḑè">
                <a:extLst>
                  <a:ext uri="{FF2B5EF4-FFF2-40B4-BE49-F238E27FC236}">
                    <a16:creationId xmlns="" xmlns:a16="http://schemas.microsoft.com/office/drawing/2014/main" id="{AC5AA043-126F-42B2-A690-D6AAA7E706E3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" name="íšľïḋé">
              <a:extLst>
                <a:ext uri="{FF2B5EF4-FFF2-40B4-BE49-F238E27FC236}">
                  <a16:creationId xmlns="" xmlns:a16="http://schemas.microsoft.com/office/drawing/2014/main" id="{24695E40-E929-4DC0-8B5B-46FCE76B1D2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í$ļîdé">
              <a:extLst>
                <a:ext uri="{FF2B5EF4-FFF2-40B4-BE49-F238E27FC236}">
                  <a16:creationId xmlns="" xmlns:a16="http://schemas.microsoft.com/office/drawing/2014/main" id="{0F301C92-B6BC-4410-9DD0-DA4B49392217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grpFill/>
          </p:grpSpPr>
          <p:sp>
            <p:nvSpPr>
              <p:cNvPr id="11" name="ís1ïḋe">
                <a:extLst>
                  <a:ext uri="{FF2B5EF4-FFF2-40B4-BE49-F238E27FC236}">
                    <a16:creationId xmlns="" xmlns:a16="http://schemas.microsoft.com/office/drawing/2014/main" id="{A6B5DEE0-7BDC-4E7F-BC19-8E90D38DC82F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îślïḍê">
                <a:extLst>
                  <a:ext uri="{FF2B5EF4-FFF2-40B4-BE49-F238E27FC236}">
                    <a16:creationId xmlns="" xmlns:a16="http://schemas.microsoft.com/office/drawing/2014/main" id="{4F396FF4-BF80-4DEB-86FF-12F1C6D3BB65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śḷiḍê">
                <a:extLst>
                  <a:ext uri="{FF2B5EF4-FFF2-40B4-BE49-F238E27FC236}">
                    <a16:creationId xmlns="" xmlns:a16="http://schemas.microsoft.com/office/drawing/2014/main" id="{C650B0ED-E8C0-4B8B-A99A-A16F91136A71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iṧľíḑe">
                <a:extLst>
                  <a:ext uri="{FF2B5EF4-FFF2-40B4-BE49-F238E27FC236}">
                    <a16:creationId xmlns="" xmlns:a16="http://schemas.microsoft.com/office/drawing/2014/main" id="{6E550534-4420-4E64-82B8-F98D93650A3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E4DAC71D-4CCC-4CB6-8E54-FA3682EB3A9E}"/>
              </a:ext>
            </a:extLst>
          </p:cNvPr>
          <p:cNvCxnSpPr>
            <a:cxnSpLocks/>
          </p:cNvCxnSpPr>
          <p:nvPr/>
        </p:nvCxnSpPr>
        <p:spPr>
          <a:xfrm>
            <a:off x="1691848" y="2087214"/>
            <a:ext cx="34420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BD39D820-DF0F-427F-BED5-D1A1EBDE52D6}"/>
              </a:ext>
            </a:extLst>
          </p:cNvPr>
          <p:cNvSpPr txBox="1"/>
          <p:nvPr/>
        </p:nvSpPr>
        <p:spPr>
          <a:xfrm>
            <a:off x="4147493" y="1625005"/>
            <a:ext cx="171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Chengdu, 610065,</a:t>
            </a: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Sichuan, </a:t>
            </a:r>
            <a:r>
              <a:rPr lang="en-US" altLang="zh-CN" sz="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P.R.China</a:t>
            </a:r>
            <a:endParaRPr lang="en-US" altLang="zh-CN" sz="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http://www.scu.edu.cn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="" xmlns:a16="http://schemas.microsoft.com/office/drawing/2014/main" id="{2C204C05-349C-4174-94CE-24EEF7C09A34}"/>
              </a:ext>
            </a:extLst>
          </p:cNvPr>
          <p:cNvGrpSpPr/>
          <p:nvPr/>
        </p:nvGrpSpPr>
        <p:grpSpPr>
          <a:xfrm>
            <a:off x="7162675" y="1583120"/>
            <a:ext cx="1343404" cy="411435"/>
            <a:chOff x="9778483" y="337454"/>
            <a:chExt cx="1740417" cy="533025"/>
          </a:xfrm>
          <a:solidFill>
            <a:schemeClr val="accent1"/>
          </a:solidFill>
        </p:grpSpPr>
        <p:grpSp>
          <p:nvGrpSpPr>
            <p:cNvPr id="86" name="íślïdé">
              <a:extLst>
                <a:ext uri="{FF2B5EF4-FFF2-40B4-BE49-F238E27FC236}">
                  <a16:creationId xmlns="" xmlns:a16="http://schemas.microsoft.com/office/drawing/2014/main" id="{B584AAE8-ED63-47F4-AA70-1131228F8F61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grpFill/>
          </p:grpSpPr>
          <p:sp>
            <p:nvSpPr>
              <p:cNvPr id="93" name="ïṡḻïḍê">
                <a:extLst>
                  <a:ext uri="{FF2B5EF4-FFF2-40B4-BE49-F238E27FC236}">
                    <a16:creationId xmlns="" xmlns:a16="http://schemas.microsoft.com/office/drawing/2014/main" id="{EC97DBEE-AA92-4A04-B7B6-F63A636621CB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$lîḍè">
                <a:extLst>
                  <a:ext uri="{FF2B5EF4-FFF2-40B4-BE49-F238E27FC236}">
                    <a16:creationId xmlns="" xmlns:a16="http://schemas.microsoft.com/office/drawing/2014/main" id="{2F0E20DA-8574-46D2-AE7D-290E686CA211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Sļiḋé">
                <a:extLst>
                  <a:ext uri="{FF2B5EF4-FFF2-40B4-BE49-F238E27FC236}">
                    <a16:creationId xmlns="" xmlns:a16="http://schemas.microsoft.com/office/drawing/2014/main" id="{E95CB979-2F4A-4ABD-A55D-5E943F8057D5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ŝļîḍé">
                <a:extLst>
                  <a:ext uri="{FF2B5EF4-FFF2-40B4-BE49-F238E27FC236}">
                    <a16:creationId xmlns="" xmlns:a16="http://schemas.microsoft.com/office/drawing/2014/main" id="{C9FBE2CC-7E2A-4EA0-8D4D-DCE8095A4B51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ṩḻiďé">
                <a:extLst>
                  <a:ext uri="{FF2B5EF4-FFF2-40B4-BE49-F238E27FC236}">
                    <a16:creationId xmlns="" xmlns:a16="http://schemas.microsoft.com/office/drawing/2014/main" id="{AAF14F8A-1320-4081-8B8D-E1AFE6DE709F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ïṣ1ïḓè">
                <a:extLst>
                  <a:ext uri="{FF2B5EF4-FFF2-40B4-BE49-F238E27FC236}">
                    <a16:creationId xmlns="" xmlns:a16="http://schemas.microsoft.com/office/drawing/2014/main" id="{3ABDA5DA-813D-427C-B407-65C8E0B1A44F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sḻíḓê">
                <a:extLst>
                  <a:ext uri="{FF2B5EF4-FFF2-40B4-BE49-F238E27FC236}">
                    <a16:creationId xmlns="" xmlns:a16="http://schemas.microsoft.com/office/drawing/2014/main" id="{5A2F27A7-09C7-411A-A94E-E1C8D837D8FE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ïşḷîďè">
                <a:extLst>
                  <a:ext uri="{FF2B5EF4-FFF2-40B4-BE49-F238E27FC236}">
                    <a16:creationId xmlns="" xmlns:a16="http://schemas.microsoft.com/office/drawing/2014/main" id="{CA1989ED-27A1-4BA0-8A5D-1C1B58F14867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ṡlïḋe">
                <a:extLst>
                  <a:ext uri="{FF2B5EF4-FFF2-40B4-BE49-F238E27FC236}">
                    <a16:creationId xmlns="" xmlns:a16="http://schemas.microsoft.com/office/drawing/2014/main" id="{CF503AAA-6F1C-46F1-9D98-A7BA7F0BBB0F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$ḻíde">
                <a:extLst>
                  <a:ext uri="{FF2B5EF4-FFF2-40B4-BE49-F238E27FC236}">
                    <a16:creationId xmlns="" xmlns:a16="http://schemas.microsoft.com/office/drawing/2014/main" id="{7D23973C-88F6-4A8B-95B8-86A3119EB71C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ŝľîḑê">
                <a:extLst>
                  <a:ext uri="{FF2B5EF4-FFF2-40B4-BE49-F238E27FC236}">
                    <a16:creationId xmlns="" xmlns:a16="http://schemas.microsoft.com/office/drawing/2014/main" id="{79F7C647-CF8B-4F29-8073-AD08B510294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šlíḑe">
                <a:extLst>
                  <a:ext uri="{FF2B5EF4-FFF2-40B4-BE49-F238E27FC236}">
                    <a16:creationId xmlns="" xmlns:a16="http://schemas.microsoft.com/office/drawing/2014/main" id="{47176EC0-7E0A-4134-A5FF-DFFDE09C0D84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ṩḻîḓè">
                <a:extLst>
                  <a:ext uri="{FF2B5EF4-FFF2-40B4-BE49-F238E27FC236}">
                    <a16:creationId xmlns="" xmlns:a16="http://schemas.microsoft.com/office/drawing/2014/main" id="{00F0204D-5458-4556-A3DB-3956BCBF5445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ïsļîḑè">
                <a:extLst>
                  <a:ext uri="{FF2B5EF4-FFF2-40B4-BE49-F238E27FC236}">
                    <a16:creationId xmlns="" xmlns:a16="http://schemas.microsoft.com/office/drawing/2014/main" id="{32C7D258-03B8-4F7B-B42B-95F3C698C399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7" name="íšľïḋé">
              <a:extLst>
                <a:ext uri="{FF2B5EF4-FFF2-40B4-BE49-F238E27FC236}">
                  <a16:creationId xmlns="" xmlns:a16="http://schemas.microsoft.com/office/drawing/2014/main" id="{E246444C-E6E8-4193-8AC5-FC8C30A24FF6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8" name="í$ļîdé">
              <a:extLst>
                <a:ext uri="{FF2B5EF4-FFF2-40B4-BE49-F238E27FC236}">
                  <a16:creationId xmlns="" xmlns:a16="http://schemas.microsoft.com/office/drawing/2014/main" id="{2BBC5CA9-DCD9-446F-BE0F-1E6352CDB54B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grpFill/>
          </p:grpSpPr>
          <p:sp>
            <p:nvSpPr>
              <p:cNvPr id="89" name="ís1ïḋe">
                <a:extLst>
                  <a:ext uri="{FF2B5EF4-FFF2-40B4-BE49-F238E27FC236}">
                    <a16:creationId xmlns="" xmlns:a16="http://schemas.microsoft.com/office/drawing/2014/main" id="{D66A0BBB-CC8C-432E-BBD7-D37768514C20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ślïḍê">
                <a:extLst>
                  <a:ext uri="{FF2B5EF4-FFF2-40B4-BE49-F238E27FC236}">
                    <a16:creationId xmlns="" xmlns:a16="http://schemas.microsoft.com/office/drawing/2014/main" id="{96101ABA-996E-44F9-864B-5BC589B038AD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śḷiḍê">
                <a:extLst>
                  <a:ext uri="{FF2B5EF4-FFF2-40B4-BE49-F238E27FC236}">
                    <a16:creationId xmlns="" xmlns:a16="http://schemas.microsoft.com/office/drawing/2014/main" id="{E9338135-B2C2-4C99-AB9D-9F599E9C0C12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ṧľíḑe">
                <a:extLst>
                  <a:ext uri="{FF2B5EF4-FFF2-40B4-BE49-F238E27FC236}">
                    <a16:creationId xmlns="" xmlns:a16="http://schemas.microsoft.com/office/drawing/2014/main" id="{C1B30FC1-0CAD-426D-B811-B8B0C5BFDCE9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107" name="直接连接符 106">
            <a:extLst>
              <a:ext uri="{FF2B5EF4-FFF2-40B4-BE49-F238E27FC236}">
                <a16:creationId xmlns="" xmlns:a16="http://schemas.microsoft.com/office/drawing/2014/main" id="{5B2333B7-0EB8-414F-99AF-0BB68E689C6B}"/>
              </a:ext>
            </a:extLst>
          </p:cNvPr>
          <p:cNvCxnSpPr>
            <a:cxnSpLocks/>
          </p:cNvCxnSpPr>
          <p:nvPr/>
        </p:nvCxnSpPr>
        <p:spPr>
          <a:xfrm>
            <a:off x="7038665" y="2090492"/>
            <a:ext cx="34420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="" xmlns:a16="http://schemas.microsoft.com/office/drawing/2014/main" id="{04DA1817-B923-4D40-B708-F7652BAE2978}"/>
              </a:ext>
            </a:extLst>
          </p:cNvPr>
          <p:cNvSpPr txBox="1"/>
          <p:nvPr/>
        </p:nvSpPr>
        <p:spPr>
          <a:xfrm>
            <a:off x="9492929" y="1628283"/>
            <a:ext cx="171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Chengdu, 610065,</a:t>
            </a: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Sichuan, </a:t>
            </a:r>
            <a:r>
              <a:rPr lang="en-US" altLang="zh-CN" sz="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P.R.China</a:t>
            </a:r>
            <a:endParaRPr lang="en-US" altLang="zh-CN" sz="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http://www.scu.edu.cn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="" xmlns:a16="http://schemas.microsoft.com/office/drawing/2014/main" id="{618693CE-1A27-45E2-8F19-3A860A562AF0}"/>
              </a:ext>
            </a:extLst>
          </p:cNvPr>
          <p:cNvSpPr txBox="1"/>
          <p:nvPr/>
        </p:nvSpPr>
        <p:spPr>
          <a:xfrm>
            <a:off x="2241372" y="2201290"/>
            <a:ext cx="2342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n-ea"/>
              </a:rPr>
              <a:t>科学学位论文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="" xmlns:a16="http://schemas.microsoft.com/office/drawing/2014/main" id="{614CC702-1FA9-4E19-93C5-4E9AF4D3F0D1}"/>
              </a:ext>
            </a:extLst>
          </p:cNvPr>
          <p:cNvSpPr txBox="1"/>
          <p:nvPr/>
        </p:nvSpPr>
        <p:spPr>
          <a:xfrm>
            <a:off x="1760285" y="2544989"/>
            <a:ext cx="406072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sz="1800" dirty="0"/>
              <a:t>研究</a:t>
            </a:r>
            <a:r>
              <a:rPr lang="zh-CN" altLang="en-US" sz="1800" b="1" dirty="0">
                <a:solidFill>
                  <a:srgbClr val="FF0000"/>
                </a:solidFill>
              </a:rPr>
              <a:t>变量之间的关系</a:t>
            </a:r>
            <a:endParaRPr lang="zh-CN" altLang="en-US" sz="1800" b="1" dirty="0"/>
          </a:p>
          <a:p>
            <a:pPr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sz="1800" dirty="0"/>
              <a:t>解决科学问题</a:t>
            </a:r>
          </a:p>
          <a:p>
            <a:endParaRPr lang="en-US" altLang="zh-CN" sz="1600" dirty="0">
              <a:solidFill>
                <a:srgbClr val="AB2715"/>
              </a:solidFill>
            </a:endParaRPr>
          </a:p>
          <a:p>
            <a:r>
              <a:rPr lang="zh-CN" altLang="en-US" sz="1600" dirty="0">
                <a:solidFill>
                  <a:srgbClr val="AB2715"/>
                </a:solidFill>
              </a:rPr>
              <a:t>例如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AB2715"/>
                </a:solidFill>
              </a:rPr>
              <a:t>How Food Shape Influences Calorie Content Estimation: The Biasing Estimation of </a:t>
            </a:r>
            <a:r>
              <a:rPr lang="en-US" altLang="zh-CN" sz="1600" dirty="0" smtClean="0">
                <a:solidFill>
                  <a:srgbClr val="AB2715"/>
                </a:solidFill>
              </a:rPr>
              <a:t>Calories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AB2715"/>
                </a:solidFill>
              </a:rPr>
              <a:t>食品</a:t>
            </a:r>
            <a:r>
              <a:rPr lang="zh-CN" altLang="en-US" sz="1600" dirty="0" smtClean="0">
                <a:solidFill>
                  <a:srgbClr val="AB2715"/>
                </a:solidFill>
              </a:rPr>
              <a:t>形状会影响消费者选择吗？</a:t>
            </a:r>
            <a:endParaRPr lang="en-US" altLang="zh-CN" sz="1600" dirty="0">
              <a:solidFill>
                <a:srgbClr val="AB2715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AB2715"/>
                </a:solidFill>
              </a:rPr>
              <a:t>基于</a:t>
            </a:r>
            <a:r>
              <a:rPr lang="en-US" altLang="zh-CN" sz="1600" dirty="0">
                <a:solidFill>
                  <a:srgbClr val="AB2715"/>
                </a:solidFill>
              </a:rPr>
              <a:t>XX</a:t>
            </a:r>
            <a:r>
              <a:rPr lang="zh-CN" altLang="en-US" sz="1600" dirty="0">
                <a:solidFill>
                  <a:srgbClr val="AB2715"/>
                </a:solidFill>
              </a:rPr>
              <a:t>模型的路径规划</a:t>
            </a:r>
            <a:endParaRPr lang="zh-CN" altLang="en-US" sz="1600" spc="130" dirty="0">
              <a:solidFill>
                <a:srgbClr val="AB2715"/>
              </a:solidFill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="" xmlns:a16="http://schemas.microsoft.com/office/drawing/2014/main" id="{1A515B1F-5276-4CA1-ADA7-F4C1AC9CABB3}"/>
              </a:ext>
            </a:extLst>
          </p:cNvPr>
          <p:cNvSpPr txBox="1"/>
          <p:nvPr/>
        </p:nvSpPr>
        <p:spPr>
          <a:xfrm>
            <a:off x="7588189" y="2206844"/>
            <a:ext cx="2342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MBA</a:t>
            </a:r>
            <a:r>
              <a:rPr lang="zh-CN" altLang="en-US" sz="2000" b="1" dirty="0">
                <a:latin typeface="+mn-ea"/>
              </a:rPr>
              <a:t>论文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="" xmlns:a16="http://schemas.microsoft.com/office/drawing/2014/main" id="{E3384FA5-88A6-4C9D-8106-C7F06522031E}"/>
              </a:ext>
            </a:extLst>
          </p:cNvPr>
          <p:cNvSpPr txBox="1"/>
          <p:nvPr/>
        </p:nvSpPr>
        <p:spPr>
          <a:xfrm>
            <a:off x="7367414" y="2530842"/>
            <a:ext cx="330512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sz="1800" dirty="0"/>
              <a:t>运用管理学理论</a:t>
            </a:r>
          </a:p>
          <a:p>
            <a:pPr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sz="1800" dirty="0"/>
              <a:t>解决</a:t>
            </a:r>
            <a:r>
              <a:rPr lang="zh-CN" altLang="en-US" sz="1800" b="1" dirty="0">
                <a:solidFill>
                  <a:srgbClr val="FF0000"/>
                </a:solidFill>
              </a:rPr>
              <a:t>企业管理问题</a:t>
            </a:r>
            <a:endParaRPr lang="zh-CN" altLang="en-US" sz="1800" b="1" dirty="0"/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rgbClr val="AB2715"/>
                </a:solidFill>
              </a:rPr>
              <a:t>例如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AB2715"/>
                </a:solidFill>
              </a:rPr>
              <a:t>XX</a:t>
            </a:r>
            <a:r>
              <a:rPr lang="zh-CN" altLang="en-US" sz="1600" dirty="0">
                <a:solidFill>
                  <a:srgbClr val="AB2715"/>
                </a:solidFill>
              </a:rPr>
              <a:t>公司战略策划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AB2715"/>
                </a:solidFill>
              </a:rPr>
              <a:t>XX</a:t>
            </a:r>
            <a:r>
              <a:rPr lang="zh-CN" altLang="en-US" sz="1600" dirty="0">
                <a:solidFill>
                  <a:srgbClr val="AB2715"/>
                </a:solidFill>
              </a:rPr>
              <a:t>企业营销策略改进研究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AB2715"/>
                </a:solidFill>
              </a:rPr>
              <a:t>XX</a:t>
            </a:r>
            <a:r>
              <a:rPr lang="zh-CN" altLang="en-US" sz="1600" dirty="0">
                <a:solidFill>
                  <a:srgbClr val="AB2715"/>
                </a:solidFill>
              </a:rPr>
              <a:t>公司成本控制方案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AB2715"/>
                </a:solidFill>
              </a:rPr>
              <a:t>XX</a:t>
            </a:r>
            <a:r>
              <a:rPr lang="zh-CN" altLang="en-US" sz="1600" dirty="0">
                <a:solidFill>
                  <a:srgbClr val="AB2715"/>
                </a:solidFill>
              </a:rPr>
              <a:t>集团信息化建设方案</a:t>
            </a:r>
            <a:endParaRPr lang="zh-CN" altLang="en-US" sz="1600" spc="130" dirty="0">
              <a:solidFill>
                <a:srgbClr val="AB2715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="" xmlns:a16="http://schemas.microsoft.com/office/drawing/2014/main" id="{B42E74E5-EB3A-4704-9229-20C6C9949193}"/>
              </a:ext>
            </a:extLst>
          </p:cNvPr>
          <p:cNvSpPr txBox="1"/>
          <p:nvPr/>
        </p:nvSpPr>
        <p:spPr>
          <a:xfrm>
            <a:off x="5004374" y="578229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科学学位论文 </a:t>
            </a:r>
            <a:r>
              <a:rPr lang="en-US" altLang="zh-CN" sz="1800" dirty="0"/>
              <a:t>vs MBA</a:t>
            </a:r>
            <a:r>
              <a:rPr lang="zh-CN" altLang="en-US" sz="1800" dirty="0"/>
              <a:t>论文</a:t>
            </a:r>
            <a:endParaRPr lang="zh-CN" altLang="en-US" dirty="0"/>
          </a:p>
        </p:txBody>
      </p:sp>
      <p:sp>
        <p:nvSpPr>
          <p:cNvPr id="59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03 </a:t>
            </a:r>
            <a:r>
              <a:rPr lang="zh-CN" altLang="en-US" sz="3200" dirty="0" smtClean="0"/>
              <a:t>关于</a:t>
            </a:r>
            <a:r>
              <a:rPr lang="zh-CN" altLang="en-US" sz="3200" dirty="0"/>
              <a:t>论文选题</a:t>
            </a:r>
          </a:p>
        </p:txBody>
      </p:sp>
    </p:spTree>
    <p:extLst>
      <p:ext uri="{BB962C8B-B14F-4D97-AF65-F5344CB8AC3E}">
        <p14:creationId xmlns:p14="http://schemas.microsoft.com/office/powerpoint/2010/main" val="262874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2">
            <a:extLst>
              <a:ext uri="{FF2B5EF4-FFF2-40B4-BE49-F238E27FC236}">
                <a16:creationId xmlns="" xmlns:a16="http://schemas.microsoft.com/office/drawing/2014/main" id="{B42E74E5-EB3A-4704-9229-20C6C9949193}"/>
              </a:ext>
            </a:extLst>
          </p:cNvPr>
          <p:cNvSpPr txBox="1"/>
          <p:nvPr/>
        </p:nvSpPr>
        <p:spPr>
          <a:xfrm>
            <a:off x="5004374" y="578229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科学学位论文 </a:t>
            </a:r>
            <a:r>
              <a:rPr lang="en-US" altLang="zh-CN" sz="1800" dirty="0"/>
              <a:t>vs MBA</a:t>
            </a:r>
            <a:r>
              <a:rPr lang="zh-CN" altLang="en-US" sz="1800" dirty="0"/>
              <a:t>论文</a:t>
            </a:r>
            <a:endParaRPr lang="zh-CN" altLang="en-US" dirty="0"/>
          </a:p>
        </p:txBody>
      </p:sp>
      <p:sp>
        <p:nvSpPr>
          <p:cNvPr id="4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03 </a:t>
            </a:r>
            <a:r>
              <a:rPr lang="zh-CN" altLang="en-US" sz="3200" dirty="0" smtClean="0"/>
              <a:t>关于</a:t>
            </a:r>
            <a:r>
              <a:rPr lang="zh-CN" altLang="en-US" sz="3200" dirty="0"/>
              <a:t>论文选题</a:t>
            </a:r>
          </a:p>
        </p:txBody>
      </p:sp>
    </p:spTree>
    <p:extLst>
      <p:ext uri="{BB962C8B-B14F-4D97-AF65-F5344CB8AC3E}">
        <p14:creationId xmlns:p14="http://schemas.microsoft.com/office/powerpoint/2010/main" val="386582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ADEF96D0-3CD0-4587-BF17-2A4861192D3D}"/>
              </a:ext>
            </a:extLst>
          </p:cNvPr>
          <p:cNvSpPr/>
          <p:nvPr/>
        </p:nvSpPr>
        <p:spPr>
          <a:xfrm>
            <a:off x="1200151" y="1293939"/>
            <a:ext cx="4425397" cy="4840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ABD1988F-B6BE-4E39-B798-537764DC8A87}"/>
              </a:ext>
            </a:extLst>
          </p:cNvPr>
          <p:cNvSpPr/>
          <p:nvPr/>
        </p:nvSpPr>
        <p:spPr>
          <a:xfrm>
            <a:off x="6562408" y="1293939"/>
            <a:ext cx="4394517" cy="4840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9E25D1A9-3C61-4BF1-93A2-56EFC6024F75}"/>
              </a:ext>
            </a:extLst>
          </p:cNvPr>
          <p:cNvGrpSpPr/>
          <p:nvPr/>
        </p:nvGrpSpPr>
        <p:grpSpPr>
          <a:xfrm>
            <a:off x="1817239" y="1579842"/>
            <a:ext cx="1343404" cy="411435"/>
            <a:chOff x="9778483" y="337454"/>
            <a:chExt cx="1740417" cy="533025"/>
          </a:xfrm>
          <a:solidFill>
            <a:schemeClr val="accent1"/>
          </a:solidFill>
        </p:grpSpPr>
        <p:grpSp>
          <p:nvGrpSpPr>
            <p:cNvPr id="8" name="íślïdé">
              <a:extLst>
                <a:ext uri="{FF2B5EF4-FFF2-40B4-BE49-F238E27FC236}">
                  <a16:creationId xmlns="" xmlns:a16="http://schemas.microsoft.com/office/drawing/2014/main" id="{8DF9A792-5AE8-43EF-9B1B-E3EAE05C3AAE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grpFill/>
          </p:grpSpPr>
          <p:sp>
            <p:nvSpPr>
              <p:cNvPr id="15" name="ïṡḻïḍê">
                <a:extLst>
                  <a:ext uri="{FF2B5EF4-FFF2-40B4-BE49-F238E27FC236}">
                    <a16:creationId xmlns="" xmlns:a16="http://schemas.microsoft.com/office/drawing/2014/main" id="{883BAB0E-3DD4-419D-9CD2-CEBC012936AE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$lîḍè">
                <a:extLst>
                  <a:ext uri="{FF2B5EF4-FFF2-40B4-BE49-F238E27FC236}">
                    <a16:creationId xmlns="" xmlns:a16="http://schemas.microsoft.com/office/drawing/2014/main" id="{BD820873-C608-41BB-A667-9E8F89CC1D7B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îSļiḋé">
                <a:extLst>
                  <a:ext uri="{FF2B5EF4-FFF2-40B4-BE49-F238E27FC236}">
                    <a16:creationId xmlns="" xmlns:a16="http://schemas.microsoft.com/office/drawing/2014/main" id="{6113442A-B72B-4790-81EB-DB48ABE5AC77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ŝļîḍé">
                <a:extLst>
                  <a:ext uri="{FF2B5EF4-FFF2-40B4-BE49-F238E27FC236}">
                    <a16:creationId xmlns="" xmlns:a16="http://schemas.microsoft.com/office/drawing/2014/main" id="{71853208-D52E-434E-AAE6-0AC9EED0AD64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ṩḻiďé">
                <a:extLst>
                  <a:ext uri="{FF2B5EF4-FFF2-40B4-BE49-F238E27FC236}">
                    <a16:creationId xmlns="" xmlns:a16="http://schemas.microsoft.com/office/drawing/2014/main" id="{54C448B1-B042-42CB-B7BC-3E968B1D7C60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ṣ1ïḓè">
                <a:extLst>
                  <a:ext uri="{FF2B5EF4-FFF2-40B4-BE49-F238E27FC236}">
                    <a16:creationId xmlns="" xmlns:a16="http://schemas.microsoft.com/office/drawing/2014/main" id="{576C6420-163B-41D2-B98F-A80EA1E61F79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sḻíḓê">
                <a:extLst>
                  <a:ext uri="{FF2B5EF4-FFF2-40B4-BE49-F238E27FC236}">
                    <a16:creationId xmlns="" xmlns:a16="http://schemas.microsoft.com/office/drawing/2014/main" id="{BF5D84C4-8353-4124-9C53-0F50FC83B6CE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şḷîďè">
                <a:extLst>
                  <a:ext uri="{FF2B5EF4-FFF2-40B4-BE49-F238E27FC236}">
                    <a16:creationId xmlns="" xmlns:a16="http://schemas.microsoft.com/office/drawing/2014/main" id="{E1E3379A-7A8F-49C5-B11A-71886ED8389E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ṡlïḋe">
                <a:extLst>
                  <a:ext uri="{FF2B5EF4-FFF2-40B4-BE49-F238E27FC236}">
                    <a16:creationId xmlns="" xmlns:a16="http://schemas.microsoft.com/office/drawing/2014/main" id="{DD475319-647D-4557-B8A6-418E28C0A626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$ḻíde">
                <a:extLst>
                  <a:ext uri="{FF2B5EF4-FFF2-40B4-BE49-F238E27FC236}">
                    <a16:creationId xmlns="" xmlns:a16="http://schemas.microsoft.com/office/drawing/2014/main" id="{D00AC6B9-A53C-4951-B1AA-BBFFE86F7FE6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ŝľîḑê">
                <a:extLst>
                  <a:ext uri="{FF2B5EF4-FFF2-40B4-BE49-F238E27FC236}">
                    <a16:creationId xmlns="" xmlns:a16="http://schemas.microsoft.com/office/drawing/2014/main" id="{8F69F2E0-871E-4EAB-8F50-1FF19F843F50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šlíḑe">
                <a:extLst>
                  <a:ext uri="{FF2B5EF4-FFF2-40B4-BE49-F238E27FC236}">
                    <a16:creationId xmlns="" xmlns:a16="http://schemas.microsoft.com/office/drawing/2014/main" id="{840B917C-FE82-4962-800C-FBD45F8911A2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ṩḻîḓè">
                <a:extLst>
                  <a:ext uri="{FF2B5EF4-FFF2-40B4-BE49-F238E27FC236}">
                    <a16:creationId xmlns="" xmlns:a16="http://schemas.microsoft.com/office/drawing/2014/main" id="{5189EBF3-5B69-4096-B1E2-6E8549767A2E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sļîḑè">
                <a:extLst>
                  <a:ext uri="{FF2B5EF4-FFF2-40B4-BE49-F238E27FC236}">
                    <a16:creationId xmlns="" xmlns:a16="http://schemas.microsoft.com/office/drawing/2014/main" id="{AC5AA043-126F-42B2-A690-D6AAA7E706E3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" name="íšľïḋé">
              <a:extLst>
                <a:ext uri="{FF2B5EF4-FFF2-40B4-BE49-F238E27FC236}">
                  <a16:creationId xmlns="" xmlns:a16="http://schemas.microsoft.com/office/drawing/2014/main" id="{24695E40-E929-4DC0-8B5B-46FCE76B1D29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0" name="í$ļîdé">
              <a:extLst>
                <a:ext uri="{FF2B5EF4-FFF2-40B4-BE49-F238E27FC236}">
                  <a16:creationId xmlns="" xmlns:a16="http://schemas.microsoft.com/office/drawing/2014/main" id="{0F301C92-B6BC-4410-9DD0-DA4B49392217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grpFill/>
          </p:grpSpPr>
          <p:sp>
            <p:nvSpPr>
              <p:cNvPr id="11" name="ís1ïḋe">
                <a:extLst>
                  <a:ext uri="{FF2B5EF4-FFF2-40B4-BE49-F238E27FC236}">
                    <a16:creationId xmlns="" xmlns:a16="http://schemas.microsoft.com/office/drawing/2014/main" id="{A6B5DEE0-7BDC-4E7F-BC19-8E90D38DC82F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îślïḍê">
                <a:extLst>
                  <a:ext uri="{FF2B5EF4-FFF2-40B4-BE49-F238E27FC236}">
                    <a16:creationId xmlns="" xmlns:a16="http://schemas.microsoft.com/office/drawing/2014/main" id="{4F396FF4-BF80-4DEB-86FF-12F1C6D3BB65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śḷiḍê">
                <a:extLst>
                  <a:ext uri="{FF2B5EF4-FFF2-40B4-BE49-F238E27FC236}">
                    <a16:creationId xmlns="" xmlns:a16="http://schemas.microsoft.com/office/drawing/2014/main" id="{C650B0ED-E8C0-4B8B-A99A-A16F91136A71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iṧľíḑe">
                <a:extLst>
                  <a:ext uri="{FF2B5EF4-FFF2-40B4-BE49-F238E27FC236}">
                    <a16:creationId xmlns="" xmlns:a16="http://schemas.microsoft.com/office/drawing/2014/main" id="{6E550534-4420-4E64-82B8-F98D93650A34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E4DAC71D-4CCC-4CB6-8E54-FA3682EB3A9E}"/>
              </a:ext>
            </a:extLst>
          </p:cNvPr>
          <p:cNvCxnSpPr>
            <a:cxnSpLocks/>
          </p:cNvCxnSpPr>
          <p:nvPr/>
        </p:nvCxnSpPr>
        <p:spPr>
          <a:xfrm>
            <a:off x="1691848" y="2087214"/>
            <a:ext cx="34420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BD39D820-DF0F-427F-BED5-D1A1EBDE52D6}"/>
              </a:ext>
            </a:extLst>
          </p:cNvPr>
          <p:cNvSpPr txBox="1"/>
          <p:nvPr/>
        </p:nvSpPr>
        <p:spPr>
          <a:xfrm>
            <a:off x="4147493" y="1625005"/>
            <a:ext cx="171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Chengdu, 610065,</a:t>
            </a: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Sichuan, </a:t>
            </a:r>
            <a:r>
              <a:rPr lang="en-US" altLang="zh-CN" sz="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P.R.China</a:t>
            </a:r>
            <a:endParaRPr lang="en-US" altLang="zh-CN" sz="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http://www.scu.edu.cn</a:t>
            </a:r>
          </a:p>
        </p:txBody>
      </p:sp>
      <p:grpSp>
        <p:nvGrpSpPr>
          <p:cNvPr id="85" name="组合 84">
            <a:extLst>
              <a:ext uri="{FF2B5EF4-FFF2-40B4-BE49-F238E27FC236}">
                <a16:creationId xmlns="" xmlns:a16="http://schemas.microsoft.com/office/drawing/2014/main" id="{2C204C05-349C-4174-94CE-24EEF7C09A34}"/>
              </a:ext>
            </a:extLst>
          </p:cNvPr>
          <p:cNvGrpSpPr/>
          <p:nvPr/>
        </p:nvGrpSpPr>
        <p:grpSpPr>
          <a:xfrm>
            <a:off x="7162675" y="1583120"/>
            <a:ext cx="1343404" cy="411435"/>
            <a:chOff x="9778483" y="337454"/>
            <a:chExt cx="1740417" cy="533025"/>
          </a:xfrm>
          <a:solidFill>
            <a:schemeClr val="accent1"/>
          </a:solidFill>
        </p:grpSpPr>
        <p:grpSp>
          <p:nvGrpSpPr>
            <p:cNvPr id="86" name="íślïdé">
              <a:extLst>
                <a:ext uri="{FF2B5EF4-FFF2-40B4-BE49-F238E27FC236}">
                  <a16:creationId xmlns="" xmlns:a16="http://schemas.microsoft.com/office/drawing/2014/main" id="{B584AAE8-ED63-47F4-AA70-1131228F8F61}"/>
                </a:ext>
              </a:extLst>
            </p:cNvPr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grpFill/>
          </p:grpSpPr>
          <p:sp>
            <p:nvSpPr>
              <p:cNvPr id="93" name="ïṡḻïḍê">
                <a:extLst>
                  <a:ext uri="{FF2B5EF4-FFF2-40B4-BE49-F238E27FC236}">
                    <a16:creationId xmlns="" xmlns:a16="http://schemas.microsoft.com/office/drawing/2014/main" id="{EC97DBEE-AA92-4A04-B7B6-F63A636621CB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$lîḍè">
                <a:extLst>
                  <a:ext uri="{FF2B5EF4-FFF2-40B4-BE49-F238E27FC236}">
                    <a16:creationId xmlns="" xmlns:a16="http://schemas.microsoft.com/office/drawing/2014/main" id="{2F0E20DA-8574-46D2-AE7D-290E686CA211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Sļiḋé">
                <a:extLst>
                  <a:ext uri="{FF2B5EF4-FFF2-40B4-BE49-F238E27FC236}">
                    <a16:creationId xmlns="" xmlns:a16="http://schemas.microsoft.com/office/drawing/2014/main" id="{E95CB979-2F4A-4ABD-A55D-5E943F8057D5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îŝļîḍé">
                <a:extLst>
                  <a:ext uri="{FF2B5EF4-FFF2-40B4-BE49-F238E27FC236}">
                    <a16:creationId xmlns="" xmlns:a16="http://schemas.microsoft.com/office/drawing/2014/main" id="{C9FBE2CC-7E2A-4EA0-8D4D-DCE8095A4B51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ṩḻiďé">
                <a:extLst>
                  <a:ext uri="{FF2B5EF4-FFF2-40B4-BE49-F238E27FC236}">
                    <a16:creationId xmlns="" xmlns:a16="http://schemas.microsoft.com/office/drawing/2014/main" id="{AAF14F8A-1320-4081-8B8D-E1AFE6DE709F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ïṣ1ïḓè">
                <a:extLst>
                  <a:ext uri="{FF2B5EF4-FFF2-40B4-BE49-F238E27FC236}">
                    <a16:creationId xmlns="" xmlns:a16="http://schemas.microsoft.com/office/drawing/2014/main" id="{3ABDA5DA-813D-427C-B407-65C8E0B1A44F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sḻíḓê">
                <a:extLst>
                  <a:ext uri="{FF2B5EF4-FFF2-40B4-BE49-F238E27FC236}">
                    <a16:creationId xmlns="" xmlns:a16="http://schemas.microsoft.com/office/drawing/2014/main" id="{5A2F27A7-09C7-411A-A94E-E1C8D837D8FE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ïşḷîďè">
                <a:extLst>
                  <a:ext uri="{FF2B5EF4-FFF2-40B4-BE49-F238E27FC236}">
                    <a16:creationId xmlns="" xmlns:a16="http://schemas.microsoft.com/office/drawing/2014/main" id="{CA1989ED-27A1-4BA0-8A5D-1C1B58F14867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îṡlïḋe">
                <a:extLst>
                  <a:ext uri="{FF2B5EF4-FFF2-40B4-BE49-F238E27FC236}">
                    <a16:creationId xmlns="" xmlns:a16="http://schemas.microsoft.com/office/drawing/2014/main" id="{CF503AAA-6F1C-46F1-9D98-A7BA7F0BBB0F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$ḻíde">
                <a:extLst>
                  <a:ext uri="{FF2B5EF4-FFF2-40B4-BE49-F238E27FC236}">
                    <a16:creationId xmlns="" xmlns:a16="http://schemas.microsoft.com/office/drawing/2014/main" id="{7D23973C-88F6-4A8B-95B8-86A3119EB71C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ŝľîḑê">
                <a:extLst>
                  <a:ext uri="{FF2B5EF4-FFF2-40B4-BE49-F238E27FC236}">
                    <a16:creationId xmlns="" xmlns:a16="http://schemas.microsoft.com/office/drawing/2014/main" id="{79F7C647-CF8B-4F29-8073-AD08B510294E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šlíḑe">
                <a:extLst>
                  <a:ext uri="{FF2B5EF4-FFF2-40B4-BE49-F238E27FC236}">
                    <a16:creationId xmlns="" xmlns:a16="http://schemas.microsoft.com/office/drawing/2014/main" id="{47176EC0-7E0A-4134-A5FF-DFFDE09C0D84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ṩḻîḓè">
                <a:extLst>
                  <a:ext uri="{FF2B5EF4-FFF2-40B4-BE49-F238E27FC236}">
                    <a16:creationId xmlns="" xmlns:a16="http://schemas.microsoft.com/office/drawing/2014/main" id="{00F0204D-5458-4556-A3DB-3956BCBF5445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ïsļîḑè">
                <a:extLst>
                  <a:ext uri="{FF2B5EF4-FFF2-40B4-BE49-F238E27FC236}">
                    <a16:creationId xmlns="" xmlns:a16="http://schemas.microsoft.com/office/drawing/2014/main" id="{32C7D258-03B8-4F7B-B42B-95F3C698C399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7" name="íšľïḋé">
              <a:extLst>
                <a:ext uri="{FF2B5EF4-FFF2-40B4-BE49-F238E27FC236}">
                  <a16:creationId xmlns="" xmlns:a16="http://schemas.microsoft.com/office/drawing/2014/main" id="{E246444C-E6E8-4193-8AC5-FC8C30A24FF6}"/>
                </a:ext>
              </a:extLst>
            </p:cNvPr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8" name="í$ļîdé">
              <a:extLst>
                <a:ext uri="{FF2B5EF4-FFF2-40B4-BE49-F238E27FC236}">
                  <a16:creationId xmlns="" xmlns:a16="http://schemas.microsoft.com/office/drawing/2014/main" id="{2BBC5CA9-DCD9-446F-BE0F-1E6352CDB54B}"/>
                </a:ext>
              </a:extLst>
            </p:cNvPr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grpFill/>
          </p:grpSpPr>
          <p:sp>
            <p:nvSpPr>
              <p:cNvPr id="89" name="ís1ïḋe">
                <a:extLst>
                  <a:ext uri="{FF2B5EF4-FFF2-40B4-BE49-F238E27FC236}">
                    <a16:creationId xmlns="" xmlns:a16="http://schemas.microsoft.com/office/drawing/2014/main" id="{D66A0BBB-CC8C-432E-BBD7-D37768514C20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îślïḍê">
                <a:extLst>
                  <a:ext uri="{FF2B5EF4-FFF2-40B4-BE49-F238E27FC236}">
                    <a16:creationId xmlns="" xmlns:a16="http://schemas.microsoft.com/office/drawing/2014/main" id="{96101ABA-996E-44F9-864B-5BC589B038AD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iśḷiḍê">
                <a:extLst>
                  <a:ext uri="{FF2B5EF4-FFF2-40B4-BE49-F238E27FC236}">
                    <a16:creationId xmlns="" xmlns:a16="http://schemas.microsoft.com/office/drawing/2014/main" id="{E9338135-B2C2-4C99-AB9D-9F599E9C0C12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iṧľíḑe">
                <a:extLst>
                  <a:ext uri="{FF2B5EF4-FFF2-40B4-BE49-F238E27FC236}">
                    <a16:creationId xmlns="" xmlns:a16="http://schemas.microsoft.com/office/drawing/2014/main" id="{C1B30FC1-0CAD-426D-B811-B8B0C5BFDCE9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cxnSp>
        <p:nvCxnSpPr>
          <p:cNvPr id="107" name="直接连接符 106">
            <a:extLst>
              <a:ext uri="{FF2B5EF4-FFF2-40B4-BE49-F238E27FC236}">
                <a16:creationId xmlns="" xmlns:a16="http://schemas.microsoft.com/office/drawing/2014/main" id="{5B2333B7-0EB8-414F-99AF-0BB68E689C6B}"/>
              </a:ext>
            </a:extLst>
          </p:cNvPr>
          <p:cNvCxnSpPr>
            <a:cxnSpLocks/>
          </p:cNvCxnSpPr>
          <p:nvPr/>
        </p:nvCxnSpPr>
        <p:spPr>
          <a:xfrm>
            <a:off x="7038665" y="2090492"/>
            <a:ext cx="34420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="" xmlns:a16="http://schemas.microsoft.com/office/drawing/2014/main" id="{04DA1817-B923-4D40-B708-F7652BAE2978}"/>
              </a:ext>
            </a:extLst>
          </p:cNvPr>
          <p:cNvSpPr txBox="1"/>
          <p:nvPr/>
        </p:nvSpPr>
        <p:spPr>
          <a:xfrm>
            <a:off x="9492929" y="1628283"/>
            <a:ext cx="171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Chengdu, 610065,</a:t>
            </a: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Sichuan, </a:t>
            </a:r>
            <a:r>
              <a:rPr lang="en-US" altLang="zh-CN" sz="6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P.R.China</a:t>
            </a:r>
            <a:endParaRPr lang="en-US" altLang="zh-CN" sz="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http://www.scu.edu.cn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="" xmlns:a16="http://schemas.microsoft.com/office/drawing/2014/main" id="{618693CE-1A27-45E2-8F19-3A860A562AF0}"/>
              </a:ext>
            </a:extLst>
          </p:cNvPr>
          <p:cNvSpPr txBox="1"/>
          <p:nvPr/>
        </p:nvSpPr>
        <p:spPr>
          <a:xfrm>
            <a:off x="2264547" y="2206844"/>
            <a:ext cx="2342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n-ea"/>
              </a:rPr>
              <a:t>工程硕士论文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="" xmlns:a16="http://schemas.microsoft.com/office/drawing/2014/main" id="{614CC702-1FA9-4E19-93C5-4E9AF4D3F0D1}"/>
              </a:ext>
            </a:extLst>
          </p:cNvPr>
          <p:cNvSpPr txBox="1"/>
          <p:nvPr/>
        </p:nvSpPr>
        <p:spPr>
          <a:xfrm>
            <a:off x="1760285" y="2544989"/>
            <a:ext cx="4060725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dirty="0"/>
              <a:t>运用</a:t>
            </a:r>
            <a:r>
              <a:rPr lang="zh-CN" altLang="en-US" b="1" dirty="0">
                <a:solidFill>
                  <a:srgbClr val="FF0000"/>
                </a:solidFill>
              </a:rPr>
              <a:t>技术手段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dirty="0"/>
              <a:t>解决工程实际问题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AB2715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AB2715"/>
                </a:solidFill>
              </a:rPr>
              <a:t>例如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AB2715"/>
                </a:solidFill>
              </a:rPr>
              <a:t>XX</a:t>
            </a:r>
            <a:r>
              <a:rPr lang="zh-CN" altLang="en-US" sz="1600" dirty="0">
                <a:solidFill>
                  <a:srgbClr val="AB2715"/>
                </a:solidFill>
              </a:rPr>
              <a:t>软件系统的设计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AB2715"/>
                </a:solidFill>
              </a:rPr>
              <a:t>XX</a:t>
            </a:r>
            <a:r>
              <a:rPr lang="zh-CN" altLang="en-US" sz="1600" dirty="0">
                <a:solidFill>
                  <a:srgbClr val="AB2715"/>
                </a:solidFill>
              </a:rPr>
              <a:t>物流园仿真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AB2715"/>
                </a:solidFill>
              </a:rPr>
              <a:t>XX</a:t>
            </a:r>
            <a:r>
              <a:rPr lang="zh-CN" altLang="en-US" sz="1600" dirty="0">
                <a:solidFill>
                  <a:srgbClr val="AB2715"/>
                </a:solidFill>
              </a:rPr>
              <a:t>工程成本控制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="" xmlns:a16="http://schemas.microsoft.com/office/drawing/2014/main" id="{1A515B1F-5276-4CA1-ADA7-F4C1AC9CABB3}"/>
              </a:ext>
            </a:extLst>
          </p:cNvPr>
          <p:cNvSpPr txBox="1"/>
          <p:nvPr/>
        </p:nvSpPr>
        <p:spPr>
          <a:xfrm>
            <a:off x="7588189" y="2206844"/>
            <a:ext cx="2342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+mn-ea"/>
              </a:rPr>
              <a:t>MBA</a:t>
            </a:r>
            <a:r>
              <a:rPr lang="zh-CN" altLang="en-US" sz="2000" b="1" dirty="0">
                <a:latin typeface="+mn-ea"/>
              </a:rPr>
              <a:t>论文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="" xmlns:a16="http://schemas.microsoft.com/office/drawing/2014/main" id="{E3384FA5-88A6-4C9D-8106-C7F06522031E}"/>
              </a:ext>
            </a:extLst>
          </p:cNvPr>
          <p:cNvSpPr txBox="1"/>
          <p:nvPr/>
        </p:nvSpPr>
        <p:spPr>
          <a:xfrm>
            <a:off x="7367414" y="2530842"/>
            <a:ext cx="330512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sz="1800" dirty="0"/>
              <a:t>运用</a:t>
            </a:r>
            <a:r>
              <a:rPr lang="zh-CN" altLang="en-US" sz="1800" b="1" dirty="0">
                <a:solidFill>
                  <a:schemeClr val="accent2"/>
                </a:solidFill>
              </a:rPr>
              <a:t>管理学理论</a:t>
            </a:r>
          </a:p>
          <a:p>
            <a:pPr>
              <a:lnSpc>
                <a:spcPct val="200000"/>
              </a:lnSpc>
              <a:buFont typeface="Wingdings" panose="05000000000000000000" charset="0"/>
              <a:buChar char="p"/>
            </a:pPr>
            <a:r>
              <a:rPr lang="zh-CN" altLang="en-US" sz="1800" dirty="0"/>
              <a:t>解决企业管理问题</a:t>
            </a: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rgbClr val="AB2715"/>
                </a:solidFill>
              </a:rPr>
              <a:t>例如</a:t>
            </a:r>
            <a:endParaRPr lang="zh-CN" altLang="en-US" sz="1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AB2715"/>
                </a:solidFill>
              </a:rPr>
              <a:t>XX</a:t>
            </a:r>
            <a:r>
              <a:rPr lang="zh-CN" altLang="en-US" sz="1600" dirty="0">
                <a:solidFill>
                  <a:srgbClr val="AB2715"/>
                </a:solidFill>
              </a:rPr>
              <a:t>公司生产效率提升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AB2715"/>
                </a:solidFill>
              </a:rPr>
              <a:t>XX</a:t>
            </a:r>
            <a:r>
              <a:rPr lang="zh-CN" altLang="en-US" sz="1600" dirty="0">
                <a:solidFill>
                  <a:srgbClr val="AB2715"/>
                </a:solidFill>
              </a:rPr>
              <a:t>企业全面预算管理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AB2715"/>
                </a:solidFill>
              </a:rPr>
              <a:t>XX</a:t>
            </a:r>
            <a:r>
              <a:rPr lang="zh-CN" altLang="en-US" sz="1600" dirty="0">
                <a:solidFill>
                  <a:srgbClr val="AB2715"/>
                </a:solidFill>
              </a:rPr>
              <a:t>公司人才培养体系建设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AB2715"/>
                </a:solidFill>
              </a:rPr>
              <a:t>XX</a:t>
            </a:r>
            <a:r>
              <a:rPr lang="zh-CN" altLang="en-US" sz="1600" dirty="0">
                <a:solidFill>
                  <a:srgbClr val="AB2715"/>
                </a:solidFill>
              </a:rPr>
              <a:t>集团管控模式设计</a:t>
            </a:r>
          </a:p>
        </p:txBody>
      </p:sp>
      <p:sp>
        <p:nvSpPr>
          <p:cNvPr id="58" name="标题 1">
            <a:extLst>
              <a:ext uri="{FF2B5EF4-FFF2-40B4-BE49-F238E27FC236}">
                <a16:creationId xmlns="" xmlns:a16="http://schemas.microsoft.com/office/drawing/2014/main" id="{D0E88FB6-8E7A-41A4-9B77-E99DF4484A1A}"/>
              </a:ext>
            </a:extLst>
          </p:cNvPr>
          <p:cNvSpPr txBox="1">
            <a:spLocks/>
          </p:cNvSpPr>
          <p:nvPr/>
        </p:nvSpPr>
        <p:spPr bwMode="auto">
          <a:xfrm>
            <a:off x="2996019" y="577078"/>
            <a:ext cx="6977380" cy="3507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1438" tIns="36512" rIns="71438" bIns="36512" numCol="1" anchor="t" anchorCtr="0" compatLnSpc="1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j-cs"/>
                <a:sym typeface="+mn-ea"/>
              </a:rPr>
              <a:t>工程硕士论文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j-cs"/>
                <a:sym typeface="+mn-ea"/>
              </a:rPr>
              <a:t>vs MBA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j-cs"/>
                <a:sym typeface="+mn-ea"/>
              </a:rPr>
              <a:t>论文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j-cs"/>
            </a:endParaRPr>
          </a:p>
        </p:txBody>
      </p:sp>
      <p:sp>
        <p:nvSpPr>
          <p:cNvPr id="59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03 </a:t>
            </a:r>
            <a:r>
              <a:rPr lang="zh-CN" altLang="en-US" sz="3200" dirty="0" smtClean="0"/>
              <a:t>关于</a:t>
            </a:r>
            <a:r>
              <a:rPr lang="zh-CN" altLang="en-US" sz="3200" dirty="0"/>
              <a:t>论文选题</a:t>
            </a:r>
          </a:p>
        </p:txBody>
      </p:sp>
    </p:spTree>
    <p:extLst>
      <p:ext uri="{BB962C8B-B14F-4D97-AF65-F5344CB8AC3E}">
        <p14:creationId xmlns:p14="http://schemas.microsoft.com/office/powerpoint/2010/main" val="114057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8834AA51-A93B-45AF-B699-CC93F71BA151}"/>
              </a:ext>
            </a:extLst>
          </p:cNvPr>
          <p:cNvSpPr txBox="1"/>
          <p:nvPr/>
        </p:nvSpPr>
        <p:spPr>
          <a:xfrm>
            <a:off x="3711804" y="1578145"/>
            <a:ext cx="61038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MBA</a:t>
            </a:r>
            <a:r>
              <a:rPr lang="zh-CN" altLang="en-US" sz="3200" b="1" dirty="0"/>
              <a:t>论文选题的三个关键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="" xmlns:a16="http://schemas.microsoft.com/office/drawing/2014/main" id="{8D13116F-7EA9-475D-A32F-C727DF8420A0}"/>
              </a:ext>
            </a:extLst>
          </p:cNvPr>
          <p:cNvSpPr txBox="1">
            <a:spLocks/>
          </p:cNvSpPr>
          <p:nvPr/>
        </p:nvSpPr>
        <p:spPr>
          <a:xfrm>
            <a:off x="2405662" y="2737641"/>
            <a:ext cx="6738339" cy="2880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anose="05000000000000000000" charset="0"/>
              <a:buAutoNum type="arabicPeriod"/>
            </a:pPr>
            <a:r>
              <a:rPr lang="zh-CN" altLang="en-US" sz="2400" dirty="0"/>
              <a:t>针对具体企业（行业、业务单元）</a:t>
            </a:r>
            <a:endParaRPr lang="en-US" altLang="zh-CN" sz="2400" dirty="0"/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AutoNum type="arabicPeriod"/>
            </a:pPr>
            <a:r>
              <a:rPr lang="zh-CN" altLang="en-US" sz="2400" dirty="0"/>
              <a:t>围绕管理相关问题</a:t>
            </a: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AutoNum type="arabicPeriod"/>
            </a:pPr>
            <a:r>
              <a:rPr lang="zh-CN" altLang="en-US" sz="2400" dirty="0"/>
              <a:t>通过调查和定性、定量分析</a:t>
            </a: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 dirty="0">
                <a:solidFill>
                  <a:srgbClr val="FF0000"/>
                </a:solidFill>
              </a:rPr>
              <a:t>论文研究价值：使问题得到解决</a:t>
            </a:r>
          </a:p>
        </p:txBody>
      </p:sp>
      <p:sp>
        <p:nvSpPr>
          <p:cNvPr id="8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03 </a:t>
            </a:r>
            <a:r>
              <a:rPr lang="zh-CN" altLang="en-US" sz="3200" dirty="0" smtClean="0"/>
              <a:t>关于</a:t>
            </a:r>
            <a:r>
              <a:rPr lang="zh-CN" altLang="en-US" sz="3200" dirty="0"/>
              <a:t>论文选题</a:t>
            </a:r>
          </a:p>
        </p:txBody>
      </p:sp>
    </p:spTree>
    <p:extLst>
      <p:ext uri="{BB962C8B-B14F-4D97-AF65-F5344CB8AC3E}">
        <p14:creationId xmlns:p14="http://schemas.microsoft.com/office/powerpoint/2010/main" val="227258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="" xmlns:a16="http://schemas.microsoft.com/office/drawing/2014/main" id="{77F48EF4-FBAD-4662-800B-5F6DD978116C}"/>
              </a:ext>
            </a:extLst>
          </p:cNvPr>
          <p:cNvSpPr txBox="1">
            <a:spLocks/>
          </p:cNvSpPr>
          <p:nvPr/>
        </p:nvSpPr>
        <p:spPr>
          <a:xfrm>
            <a:off x="3284175" y="1738014"/>
            <a:ext cx="6977380" cy="564515"/>
          </a:xfrm>
          <a:prstGeom prst="rect">
            <a:avLst/>
          </a:prstGeom>
        </p:spPr>
        <p:txBody>
          <a:bodyPr wrap="square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 smtClean="0"/>
              <a:t>MBA</a:t>
            </a:r>
            <a:r>
              <a:rPr lang="zh-CN" altLang="en-US" sz="3200" b="1" dirty="0" smtClean="0"/>
              <a:t>论文应选</a:t>
            </a:r>
            <a:r>
              <a:rPr lang="zh-CN" altLang="en-US" sz="3200" b="1" dirty="0"/>
              <a:t>什么样的题目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="" xmlns:a16="http://schemas.microsoft.com/office/drawing/2014/main" id="{855606A6-276B-42EB-ABB0-36B6A19D6398}"/>
              </a:ext>
            </a:extLst>
          </p:cNvPr>
          <p:cNvSpPr txBox="1">
            <a:spLocks/>
          </p:cNvSpPr>
          <p:nvPr/>
        </p:nvSpPr>
        <p:spPr>
          <a:xfrm>
            <a:off x="2606440" y="2661017"/>
            <a:ext cx="8743433" cy="20288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 dirty="0"/>
              <a:t>自身工作范围内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 dirty="0"/>
              <a:t>比较熟悉的领域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 dirty="0"/>
              <a:t>主要用管理学方法</a:t>
            </a:r>
          </a:p>
          <a:p>
            <a:pPr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 dirty="0"/>
              <a:t>分析现状、发现问题、提出解决</a:t>
            </a:r>
            <a:r>
              <a:rPr lang="zh-CN" altLang="en-US" sz="2400" dirty="0" smtClean="0"/>
              <a:t>方案</a:t>
            </a:r>
            <a:endParaRPr lang="en-US" altLang="zh-CN" sz="2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accent3"/>
                </a:solidFill>
              </a:rPr>
              <a:t>个人</a:t>
            </a:r>
            <a:r>
              <a:rPr lang="zh-CN" altLang="en-US" sz="2400" dirty="0" smtClean="0">
                <a:solidFill>
                  <a:schemeClr val="accent3"/>
                </a:solidFill>
              </a:rPr>
              <a:t>擅长</a:t>
            </a:r>
            <a:r>
              <a:rPr lang="en-US" altLang="zh-CN" sz="2400" dirty="0" smtClean="0">
                <a:solidFill>
                  <a:schemeClr val="accent3"/>
                </a:solidFill>
              </a:rPr>
              <a:t>+</a:t>
            </a:r>
            <a:r>
              <a:rPr lang="zh-CN" altLang="en-US" sz="2400" dirty="0" smtClean="0">
                <a:solidFill>
                  <a:schemeClr val="accent3"/>
                </a:solidFill>
              </a:rPr>
              <a:t>企业需要</a:t>
            </a:r>
            <a:r>
              <a:rPr lang="en-US" altLang="zh-CN" sz="2400" dirty="0" smtClean="0">
                <a:solidFill>
                  <a:schemeClr val="accent3"/>
                </a:solidFill>
              </a:rPr>
              <a:t>+</a:t>
            </a:r>
            <a:r>
              <a:rPr lang="zh-CN" altLang="en-US" sz="2400" dirty="0" smtClean="0">
                <a:solidFill>
                  <a:schemeClr val="accent3"/>
                </a:solidFill>
              </a:rPr>
              <a:t>大小可控</a:t>
            </a:r>
            <a:endParaRPr lang="en-US" altLang="zh-CN" sz="2400" dirty="0" smtClean="0">
              <a:solidFill>
                <a:schemeClr val="accent3"/>
              </a:solidFill>
            </a:endParaRPr>
          </a:p>
        </p:txBody>
      </p:sp>
      <p:sp>
        <p:nvSpPr>
          <p:cNvPr id="6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03 </a:t>
            </a:r>
            <a:r>
              <a:rPr lang="zh-CN" altLang="en-US" sz="3200" dirty="0" smtClean="0"/>
              <a:t>关于</a:t>
            </a:r>
            <a:r>
              <a:rPr lang="zh-CN" altLang="en-US" sz="3200" dirty="0"/>
              <a:t>论文选题</a:t>
            </a:r>
          </a:p>
        </p:txBody>
      </p:sp>
    </p:spTree>
    <p:extLst>
      <p:ext uri="{BB962C8B-B14F-4D97-AF65-F5344CB8AC3E}">
        <p14:creationId xmlns:p14="http://schemas.microsoft.com/office/powerpoint/2010/main" val="224966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zh-CN" altLang="en-US" sz="3200" dirty="0"/>
              <a:t>论文主要工作流程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0" y="1460499"/>
            <a:ext cx="11709400" cy="3349625"/>
            <a:chOff x="0" y="1460499"/>
            <a:chExt cx="11709400" cy="3349625"/>
          </a:xfrm>
        </p:grpSpPr>
        <p:pic>
          <p:nvPicPr>
            <p:cNvPr id="3" name="图片 2">
              <a:extLst>
                <a:ext uri="{FF2B5EF4-FFF2-40B4-BE49-F238E27FC236}">
                  <a16:creationId xmlns="" xmlns:a16="http://schemas.microsoft.com/office/drawing/2014/main" id="{91F1F152-762A-0842-9DC7-D06B39D13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920"/>
            <a:stretch/>
          </p:blipFill>
          <p:spPr>
            <a:xfrm>
              <a:off x="0" y="1460499"/>
              <a:ext cx="11709400" cy="334962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397125" y="1600199"/>
              <a:ext cx="1019175" cy="12763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0426700" y="1600199"/>
              <a:ext cx="1019175" cy="12763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1445875" y="2152688"/>
            <a:ext cx="717550" cy="552412"/>
            <a:chOff x="11445875" y="2152688"/>
            <a:chExt cx="717550" cy="552412"/>
          </a:xfrm>
          <a:solidFill>
            <a:schemeClr val="accent4">
              <a:lumMod val="60000"/>
              <a:lumOff val="40000"/>
            </a:schemeClr>
          </a:solidFill>
        </p:grpSpPr>
        <p:cxnSp>
          <p:nvCxnSpPr>
            <p:cNvPr id="8" name="直接箭头连接符 7"/>
            <p:cNvCxnSpPr/>
            <p:nvPr/>
          </p:nvCxnSpPr>
          <p:spPr>
            <a:xfrm>
              <a:off x="11445875" y="2705100"/>
              <a:ext cx="488950" cy="0"/>
            </a:xfrm>
            <a:prstGeom prst="straightConnector1">
              <a:avLst/>
            </a:prstGeom>
            <a:grpFill/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1517094" y="2152688"/>
              <a:ext cx="646331" cy="46166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zh-CN" altLang="en-US" sz="1200" dirty="0" smtClean="0">
                  <a:latin typeface="+mj-ea"/>
                </a:rPr>
                <a:t>管理学</a:t>
              </a:r>
              <a:endParaRPr lang="en-US" altLang="zh-CN" sz="1200" dirty="0" smtClean="0">
                <a:latin typeface="+mj-ea"/>
              </a:endParaRPr>
            </a:p>
            <a:p>
              <a:r>
                <a:rPr lang="zh-CN" altLang="en-US" sz="1200" dirty="0" smtClean="0">
                  <a:latin typeface="+mj-ea"/>
                </a:rPr>
                <a:t>分</a:t>
              </a:r>
              <a:r>
                <a:rPr lang="zh-CN" altLang="en-US" sz="1200" dirty="0">
                  <a:latin typeface="+mj-ea"/>
                </a:rPr>
                <a:t>委会</a:t>
              </a:r>
              <a:endParaRPr lang="zh-CN" altLang="en-US" sz="12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403672" y="2703533"/>
            <a:ext cx="1759753" cy="1576127"/>
            <a:chOff x="11386234" y="2447926"/>
            <a:chExt cx="800219" cy="1576127"/>
          </a:xfrm>
        </p:grpSpPr>
        <p:sp>
          <p:nvSpPr>
            <p:cNvPr id="11" name="矩形 10"/>
            <p:cNvSpPr/>
            <p:nvPr/>
          </p:nvSpPr>
          <p:spPr>
            <a:xfrm>
              <a:off x="11386234" y="3562388"/>
              <a:ext cx="800219" cy="46166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 smtClean="0">
                  <a:latin typeface="+mj-ea"/>
                </a:rPr>
                <a:t>教育部</a:t>
              </a:r>
              <a:endParaRPr lang="en-US" altLang="zh-CN" sz="1200" dirty="0" smtClean="0">
                <a:latin typeface="+mj-ea"/>
              </a:endParaRPr>
            </a:p>
            <a:p>
              <a:pPr algn="ctr"/>
              <a:r>
                <a:rPr lang="zh-CN" altLang="en-US" sz="1200" dirty="0" smtClean="0">
                  <a:latin typeface="+mj-ea"/>
                </a:rPr>
                <a:t>论文抽查</a:t>
              </a:r>
              <a:endParaRPr lang="zh-CN" altLang="en-US" sz="1200" dirty="0"/>
            </a:p>
          </p:txBody>
        </p:sp>
        <p:cxnSp>
          <p:nvCxnSpPr>
            <p:cNvPr id="13" name="直接箭头连接符 12"/>
            <p:cNvCxnSpPr/>
            <p:nvPr/>
          </p:nvCxnSpPr>
          <p:spPr>
            <a:xfrm flipH="1" flipV="1">
              <a:off x="12082500" y="2447926"/>
              <a:ext cx="1" cy="1114462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" t="2054"/>
          <a:stretch/>
        </p:blipFill>
        <p:spPr bwMode="auto">
          <a:xfrm>
            <a:off x="3638550" y="260482"/>
            <a:ext cx="6397625" cy="614594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60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EA8787B1-F2A0-409A-9CBB-04E84F20D9A5}"/>
              </a:ext>
            </a:extLst>
          </p:cNvPr>
          <p:cNvSpPr txBox="1"/>
          <p:nvPr/>
        </p:nvSpPr>
        <p:spPr>
          <a:xfrm>
            <a:off x="4375700" y="1351902"/>
            <a:ext cx="61038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j-lt"/>
                <a:ea typeface="+mj-ea"/>
                <a:cs typeface="+mj-cs"/>
              </a:rPr>
              <a:t>MBA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uLnTx/>
                <a:uFillTx/>
                <a:latin typeface="+mj-lt"/>
                <a:ea typeface="+mj-ea"/>
                <a:cs typeface="+mj-cs"/>
              </a:rPr>
              <a:t>论文的特点</a:t>
            </a:r>
            <a:endParaRPr lang="zh-CN" altLang="en-US" sz="3200" b="1" dirty="0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12A8DB7D-BA26-4C02-9300-5F263549C0A0}"/>
              </a:ext>
            </a:extLst>
          </p:cNvPr>
          <p:cNvSpPr txBox="1">
            <a:spLocks/>
          </p:cNvSpPr>
          <p:nvPr/>
        </p:nvSpPr>
        <p:spPr bwMode="auto">
          <a:xfrm>
            <a:off x="1587196" y="2418100"/>
            <a:ext cx="10241044" cy="457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tabLst/>
              <a:defRPr/>
            </a:pPr>
            <a:r>
              <a:rPr lang="en-US" altLang="zh-CN" sz="2400" b="0" dirty="0"/>
              <a:t>MBA</a:t>
            </a:r>
            <a:r>
              <a:rPr lang="zh-CN" altLang="en-US" sz="2400" b="0" dirty="0"/>
              <a:t>论文：运用</a:t>
            </a:r>
            <a:r>
              <a:rPr lang="en-US" altLang="zh-CN" sz="2400" b="0" dirty="0"/>
              <a:t>MBA</a:t>
            </a:r>
            <a:r>
              <a:rPr lang="zh-CN" altLang="en-US" sz="2400" b="0" dirty="0"/>
              <a:t>期间所学的知识解决现实问题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400" b="0" dirty="0"/>
              <a:t>（</a:t>
            </a:r>
            <a:r>
              <a:rPr lang="en-US" altLang="zh-CN" sz="2400" b="0" dirty="0"/>
              <a:t>1</a:t>
            </a:r>
            <a:r>
              <a:rPr lang="zh-CN" altLang="en-US" sz="2400" b="0" dirty="0"/>
              <a:t>）实践性（对于实际问题有指导意义）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400" b="0" dirty="0"/>
              <a:t>（</a:t>
            </a:r>
            <a:r>
              <a:rPr lang="en-US" altLang="zh-CN" sz="2400" b="0" dirty="0"/>
              <a:t>2</a:t>
            </a:r>
            <a:r>
              <a:rPr lang="zh-CN" altLang="en-US" sz="2400" b="0" dirty="0"/>
              <a:t>）先进性（体现国内外先进的管理思想，较新的领域）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400" b="0" dirty="0"/>
              <a:t>（</a:t>
            </a:r>
            <a:r>
              <a:rPr lang="en-US" altLang="zh-CN" sz="2400" b="0" dirty="0"/>
              <a:t>3</a:t>
            </a:r>
            <a:r>
              <a:rPr lang="zh-CN" altLang="en-US" sz="2400" b="0" dirty="0"/>
              <a:t>）创新性（创新的解决问题思路）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400" b="0" dirty="0"/>
              <a:t>（</a:t>
            </a:r>
            <a:r>
              <a:rPr lang="en-US" altLang="zh-CN" sz="2400" b="0" dirty="0"/>
              <a:t>4</a:t>
            </a:r>
            <a:r>
              <a:rPr lang="zh-CN" altLang="en-US" sz="2400" b="0" dirty="0"/>
              <a:t>）理论意义</a:t>
            </a:r>
            <a:endParaRPr lang="en-US" altLang="zh-CN" sz="2400" b="0" dirty="0"/>
          </a:p>
        </p:txBody>
      </p:sp>
      <p:sp>
        <p:nvSpPr>
          <p:cNvPr id="7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03 </a:t>
            </a:r>
            <a:r>
              <a:rPr lang="zh-CN" altLang="en-US" sz="3200" dirty="0" smtClean="0"/>
              <a:t>关于</a:t>
            </a:r>
            <a:r>
              <a:rPr lang="zh-CN" altLang="en-US" sz="3200" dirty="0"/>
              <a:t>论文选题</a:t>
            </a:r>
          </a:p>
        </p:txBody>
      </p:sp>
    </p:spTree>
    <p:extLst>
      <p:ext uri="{BB962C8B-B14F-4D97-AF65-F5344CB8AC3E}">
        <p14:creationId xmlns:p14="http://schemas.microsoft.com/office/powerpoint/2010/main" val="19542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="" xmlns:a16="http://schemas.microsoft.com/office/drawing/2014/main" id="{7456749C-D07B-4AAF-ACD6-F78E33408CCE}"/>
              </a:ext>
            </a:extLst>
          </p:cNvPr>
          <p:cNvSpPr txBox="1">
            <a:spLocks/>
          </p:cNvSpPr>
          <p:nvPr/>
        </p:nvSpPr>
        <p:spPr bwMode="auto">
          <a:xfrm>
            <a:off x="2777373" y="1625338"/>
            <a:ext cx="7696200" cy="457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800" dirty="0"/>
              <a:t>一篇优秀的</a:t>
            </a:r>
            <a:r>
              <a:rPr lang="en-US" altLang="zh-CN" sz="2800" dirty="0"/>
              <a:t>MBA</a:t>
            </a:r>
            <a:r>
              <a:rPr lang="zh-CN" altLang="en-US" sz="2800" dirty="0"/>
              <a:t>论文应该具备下列特点：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Tx/>
              <a:buNone/>
              <a:tabLst/>
              <a:defRPr/>
            </a:pPr>
            <a:r>
              <a:rPr lang="zh-CN" altLang="en-US" sz="2400" b="0" dirty="0"/>
              <a:t>（</a:t>
            </a:r>
            <a:r>
              <a:rPr lang="en-US" altLang="zh-CN" sz="2400" b="0" dirty="0"/>
              <a:t>1</a:t>
            </a:r>
            <a:r>
              <a:rPr lang="zh-CN" altLang="en-US" sz="2400" b="0" dirty="0"/>
              <a:t>）选题新颖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Tx/>
              <a:buNone/>
              <a:tabLst/>
              <a:defRPr/>
            </a:pPr>
            <a:r>
              <a:rPr lang="zh-CN" altLang="en-US" sz="2400" b="0" dirty="0"/>
              <a:t>（</a:t>
            </a:r>
            <a:r>
              <a:rPr lang="en-US" altLang="zh-CN" sz="2400" b="0" dirty="0"/>
              <a:t>2</a:t>
            </a:r>
            <a:r>
              <a:rPr lang="zh-CN" altLang="en-US" sz="2400" b="0" dirty="0"/>
              <a:t>）资料丰富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Tx/>
              <a:buNone/>
              <a:tabLst/>
              <a:defRPr/>
            </a:pPr>
            <a:r>
              <a:rPr lang="zh-CN" altLang="en-US" sz="2400" b="0" dirty="0"/>
              <a:t>（</a:t>
            </a:r>
            <a:r>
              <a:rPr lang="en-US" altLang="zh-CN" sz="2400" b="0" dirty="0"/>
              <a:t>3</a:t>
            </a:r>
            <a:r>
              <a:rPr lang="zh-CN" altLang="en-US" sz="2400" b="0" dirty="0"/>
              <a:t>）论述严密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Tx/>
              <a:buNone/>
              <a:tabLst/>
              <a:defRPr/>
            </a:pPr>
            <a:r>
              <a:rPr lang="zh-CN" altLang="en-US" sz="2400" b="0" dirty="0"/>
              <a:t>（</a:t>
            </a:r>
            <a:r>
              <a:rPr lang="en-US" altLang="zh-CN" sz="2400" b="0" dirty="0"/>
              <a:t>4</a:t>
            </a:r>
            <a:r>
              <a:rPr lang="zh-CN" altLang="en-US" sz="2400" b="0" dirty="0"/>
              <a:t>）方法先进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Tx/>
              <a:buNone/>
              <a:tabLst/>
              <a:defRPr/>
            </a:pPr>
            <a:r>
              <a:rPr lang="zh-CN" altLang="en-US" sz="2400" b="0" dirty="0"/>
              <a:t>（</a:t>
            </a:r>
            <a:r>
              <a:rPr lang="en-US" altLang="zh-CN" sz="2400" b="0" dirty="0"/>
              <a:t>5</a:t>
            </a:r>
            <a:r>
              <a:rPr lang="zh-CN" altLang="en-US" sz="2400" b="0" dirty="0"/>
              <a:t>）成果丰富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03 </a:t>
            </a:r>
            <a:r>
              <a:rPr lang="zh-CN" altLang="en-US" sz="3200" dirty="0" smtClean="0"/>
              <a:t>关于</a:t>
            </a:r>
            <a:r>
              <a:rPr lang="zh-CN" altLang="en-US" sz="3200" dirty="0"/>
              <a:t>论文选题</a:t>
            </a:r>
          </a:p>
        </p:txBody>
      </p:sp>
    </p:spTree>
    <p:extLst>
      <p:ext uri="{BB962C8B-B14F-4D97-AF65-F5344CB8AC3E}">
        <p14:creationId xmlns:p14="http://schemas.microsoft.com/office/powerpoint/2010/main" val="41733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EC0FBDA5-E195-4BBB-B020-B706D5E4840E}"/>
              </a:ext>
            </a:extLst>
          </p:cNvPr>
          <p:cNvSpPr txBox="1">
            <a:spLocks/>
          </p:cNvSpPr>
          <p:nvPr/>
        </p:nvSpPr>
        <p:spPr bwMode="auto">
          <a:xfrm>
            <a:off x="2018506" y="1317985"/>
            <a:ext cx="8544719" cy="457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MBA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教育是培养懂现代管理综合知识、能根据实际情况进行科学决策，能把握全局的应用型、复合型工商管理人才。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通常管理类专业学位论文可以分成</a:t>
            </a:r>
            <a:r>
              <a:rPr kumimoji="1" lang="zh-CN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八种</a:t>
            </a:r>
            <a:r>
              <a:rPr kumimoji="1" lang="zh-CN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类型</a:t>
            </a:r>
            <a:endParaRPr kumimoji="1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kern="0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（</a:t>
            </a:r>
            <a:r>
              <a:rPr kumimoji="1" lang="en-US" altLang="zh-CN" sz="2000" b="0" kern="0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MBA</a:t>
            </a:r>
            <a:r>
              <a:rPr kumimoji="1" lang="zh-CN" altLang="en-US" sz="2000" b="0" kern="0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论文体例指引见</a:t>
            </a:r>
            <a:r>
              <a:rPr kumimoji="1" lang="en-US" altLang="zh-CN" sz="2000" b="0" kern="0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《MBA</a:t>
            </a:r>
            <a:r>
              <a:rPr kumimoji="1" lang="zh-CN" altLang="en-US" sz="2000" b="0" kern="0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论文工作手册</a:t>
            </a:r>
            <a:r>
              <a:rPr kumimoji="1" lang="en-US" altLang="zh-CN" sz="2000" b="0" kern="0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》P12-13</a:t>
            </a:r>
            <a:r>
              <a:rPr kumimoji="1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）</a:t>
            </a:r>
            <a:endParaRPr kumimoji="1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专题研究型</a:t>
            </a:r>
            <a:endParaRPr kumimoji="1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调研</a:t>
            </a:r>
            <a:r>
              <a:rPr kumimoji="1" lang="zh-CN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报告</a:t>
            </a:r>
            <a:r>
              <a:rPr kumimoji="1" lang="zh-CN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型</a:t>
            </a:r>
            <a:endParaRPr kumimoji="1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企业</a:t>
            </a:r>
            <a:r>
              <a:rPr kumimoji="1" lang="zh-CN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诊断</a:t>
            </a:r>
            <a:r>
              <a:rPr kumimoji="1" lang="zh-CN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型</a:t>
            </a:r>
            <a:endParaRPr kumimoji="1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案例型</a:t>
            </a:r>
            <a:endParaRPr kumimoji="1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体系应用型</a:t>
            </a:r>
            <a:endParaRPr kumimoji="1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规划型</a:t>
            </a:r>
            <a:endParaRPr kumimoji="1" lang="en-US" altLang="zh-CN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政策</a:t>
            </a:r>
            <a:r>
              <a:rPr kumimoji="1" lang="zh-CN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制定型和技术方案型</a:t>
            </a:r>
            <a:endParaRPr kumimoji="1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03 </a:t>
            </a:r>
            <a:r>
              <a:rPr lang="zh-CN" altLang="en-US" sz="3200" dirty="0" smtClean="0"/>
              <a:t>关于</a:t>
            </a:r>
            <a:r>
              <a:rPr lang="zh-CN" altLang="en-US" sz="3200" dirty="0"/>
              <a:t>论文选题</a:t>
            </a:r>
          </a:p>
        </p:txBody>
      </p:sp>
    </p:spTree>
    <p:extLst>
      <p:ext uri="{BB962C8B-B14F-4D97-AF65-F5344CB8AC3E}">
        <p14:creationId xmlns:p14="http://schemas.microsoft.com/office/powerpoint/2010/main" val="82570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418201B-D22A-461A-A470-7330371FBB66}"/>
              </a:ext>
            </a:extLst>
          </p:cNvPr>
          <p:cNvSpPr txBox="1"/>
          <p:nvPr/>
        </p:nvSpPr>
        <p:spPr>
          <a:xfrm>
            <a:off x="780068" y="1208248"/>
            <a:ext cx="6103854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0" indent="-60960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MBA</a:t>
            </a:r>
            <a:r>
              <a: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论文的类型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="" xmlns:a16="http://schemas.microsoft.com/office/drawing/2014/main" id="{7C6C8132-4AC7-4730-A73E-026397E11F28}"/>
              </a:ext>
            </a:extLst>
          </p:cNvPr>
          <p:cNvSpPr txBox="1">
            <a:spLocks/>
          </p:cNvSpPr>
          <p:nvPr/>
        </p:nvSpPr>
        <p:spPr bwMode="auto">
          <a:xfrm>
            <a:off x="1316217" y="2168383"/>
            <a:ext cx="9144575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699999" algn="ctr" rotWithShape="0">
              <a:srgbClr val="FFFFFF">
                <a:alpha val="100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）专题研究型论文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="" xmlns:a16="http://schemas.microsoft.com/office/drawing/2014/main" id="{A5A1B6C5-8951-47F1-848F-9F48C33BA422}"/>
              </a:ext>
            </a:extLst>
          </p:cNvPr>
          <p:cNvSpPr txBox="1">
            <a:spLocks/>
          </p:cNvSpPr>
          <p:nvPr/>
        </p:nvSpPr>
        <p:spPr bwMode="auto">
          <a:xfrm>
            <a:off x="1316217" y="2757340"/>
            <a:ext cx="10039153" cy="457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专题研究是针对一个或若干单位的某种具体问题（专题），运用管理学、经济学理论进行深入、系统的分析，提出系统的解决方案和实施计划，使问题得到解决。以专题研究为核心的论文，就是专题研究型论文。</a:t>
            </a:r>
            <a:endParaRPr kumimoji="1" lang="en-US" altLang="zh-CN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应主要着眼于实际应用，对所要研究的实际管理问题有清晰的阐述，论证解决此问题的意义、方法和推广价值，并对国内外本领域研究动态有较好的了解和评价，提出的解决方案有很强的针对性。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03 </a:t>
            </a:r>
            <a:r>
              <a:rPr lang="zh-CN" altLang="en-US" sz="3200" dirty="0" smtClean="0"/>
              <a:t>关于</a:t>
            </a:r>
            <a:r>
              <a:rPr lang="zh-CN" altLang="en-US" sz="3200" dirty="0"/>
              <a:t>论文选题</a:t>
            </a:r>
          </a:p>
        </p:txBody>
      </p:sp>
    </p:spTree>
    <p:extLst>
      <p:ext uri="{BB962C8B-B14F-4D97-AF65-F5344CB8AC3E}">
        <p14:creationId xmlns:p14="http://schemas.microsoft.com/office/powerpoint/2010/main" val="165562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="" xmlns:a16="http://schemas.microsoft.com/office/drawing/2014/main" id="{7C6C8132-4AC7-4730-A73E-026397E11F28}"/>
              </a:ext>
            </a:extLst>
          </p:cNvPr>
          <p:cNvSpPr txBox="1">
            <a:spLocks/>
          </p:cNvSpPr>
          <p:nvPr/>
        </p:nvSpPr>
        <p:spPr bwMode="auto">
          <a:xfrm>
            <a:off x="1316217" y="1907397"/>
            <a:ext cx="9144575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699999" algn="ctr" rotWithShape="0">
              <a:srgbClr val="FFFFFF">
                <a:alpha val="100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r>
              <a:rPr lang="en-US" altLang="en-US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调研报告型</a:t>
            </a:r>
            <a:r>
              <a:rPr kumimoji="0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论文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="" xmlns:a16="http://schemas.microsoft.com/office/drawing/2014/main" id="{A5A1B6C5-8951-47F1-848F-9F48C33BA422}"/>
              </a:ext>
            </a:extLst>
          </p:cNvPr>
          <p:cNvSpPr txBox="1">
            <a:spLocks/>
          </p:cNvSpPr>
          <p:nvPr/>
        </p:nvSpPr>
        <p:spPr bwMode="auto">
          <a:xfrm>
            <a:off x="1316217" y="2625328"/>
            <a:ext cx="10039153" cy="457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调查研究报告（简称调研报告）是在运用科学的调查研究方法，通过对某行业、企业或其他组织调查研究，提出有关决策建议，并形成相应的研究报告。其特点应是调查方法正确、调查资料翔实、结论有普遍性和说服力。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作为学位论文的调研报告，不同于企事业单位一般的调研报告，而要按照学位论文的要求，运用科学的调查分析方法，针对调查对象进行充分的调查、分析，了解对象的现状、性质、特点、存在问题，提供有关的决策建议。在此基础上，撰写调研报告型论文。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03 </a:t>
            </a:r>
            <a:r>
              <a:rPr lang="zh-CN" altLang="en-US" sz="3200" dirty="0" smtClean="0"/>
              <a:t>关于</a:t>
            </a:r>
            <a:r>
              <a:rPr lang="zh-CN" altLang="en-US" sz="3200" dirty="0"/>
              <a:t>论文选题</a:t>
            </a:r>
          </a:p>
        </p:txBody>
      </p:sp>
      <p:sp>
        <p:nvSpPr>
          <p:cNvPr id="8" name="文本框 9">
            <a:extLst>
              <a:ext uri="{FF2B5EF4-FFF2-40B4-BE49-F238E27FC236}">
                <a16:creationId xmlns="" xmlns:a16="http://schemas.microsoft.com/office/drawing/2014/main" id="{D418201B-D22A-461A-A470-7330371FBB66}"/>
              </a:ext>
            </a:extLst>
          </p:cNvPr>
          <p:cNvSpPr txBox="1"/>
          <p:nvPr/>
        </p:nvSpPr>
        <p:spPr>
          <a:xfrm>
            <a:off x="780068" y="1208248"/>
            <a:ext cx="6103854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0" indent="-60960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MBA</a:t>
            </a:r>
            <a:r>
              <a: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论文的类型</a:t>
            </a:r>
          </a:p>
        </p:txBody>
      </p:sp>
    </p:spTree>
    <p:extLst>
      <p:ext uri="{BB962C8B-B14F-4D97-AF65-F5344CB8AC3E}">
        <p14:creationId xmlns:p14="http://schemas.microsoft.com/office/powerpoint/2010/main" val="15504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F5EEEFC4-723D-45D4-ACA8-94A83F073A26}"/>
              </a:ext>
            </a:extLst>
          </p:cNvPr>
          <p:cNvSpPr txBox="1">
            <a:spLocks/>
          </p:cNvSpPr>
          <p:nvPr/>
        </p:nvSpPr>
        <p:spPr bwMode="auto">
          <a:xfrm>
            <a:off x="1672945" y="2168382"/>
            <a:ext cx="8846109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699999" algn="ctr" rotWithShape="0">
              <a:srgbClr val="FFFFFF">
                <a:alpha val="100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kumimoji="0" lang="zh-CN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）企业诊断型论文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528FEE02-15C1-41C5-BA23-8F07D5D1D312}"/>
              </a:ext>
            </a:extLst>
          </p:cNvPr>
          <p:cNvSpPr txBox="1">
            <a:spLocks/>
          </p:cNvSpPr>
          <p:nvPr/>
        </p:nvSpPr>
        <p:spPr bwMode="auto">
          <a:xfrm>
            <a:off x="1426187" y="2997969"/>
            <a:ext cx="9711489" cy="457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企业诊断就是分析、调查企业经营的实际状态，发现其性质、特点及存在的问题，并以建设性报告分析方式，提供一系列的改善建议。需要根据所学的有关知识，运用科学、有效的方法，在充分调查、研究、分析、计算基础上，找出企业在经营过程中各个环节或某几个环节存在的问题，并着重找出造成这些问题的内因与外因，最后提出改进建议。</a:t>
            </a:r>
            <a:endParaRPr kumimoji="1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03 </a:t>
            </a:r>
            <a:r>
              <a:rPr lang="zh-CN" altLang="en-US" sz="3200" dirty="0" smtClean="0"/>
              <a:t>关于</a:t>
            </a:r>
            <a:r>
              <a:rPr lang="zh-CN" altLang="en-US" sz="3200" dirty="0"/>
              <a:t>论文选题</a:t>
            </a:r>
          </a:p>
        </p:txBody>
      </p:sp>
      <p:sp>
        <p:nvSpPr>
          <p:cNvPr id="9" name="文本框 9">
            <a:extLst>
              <a:ext uri="{FF2B5EF4-FFF2-40B4-BE49-F238E27FC236}">
                <a16:creationId xmlns="" xmlns:a16="http://schemas.microsoft.com/office/drawing/2014/main" id="{D418201B-D22A-461A-A470-7330371FBB66}"/>
              </a:ext>
            </a:extLst>
          </p:cNvPr>
          <p:cNvSpPr txBox="1"/>
          <p:nvPr/>
        </p:nvSpPr>
        <p:spPr>
          <a:xfrm>
            <a:off x="780068" y="1208248"/>
            <a:ext cx="6103854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0" indent="-60960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MBA</a:t>
            </a:r>
            <a:r>
              <a: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论文的类型</a:t>
            </a:r>
          </a:p>
        </p:txBody>
      </p:sp>
    </p:spTree>
    <p:extLst>
      <p:ext uri="{BB962C8B-B14F-4D97-AF65-F5344CB8AC3E}">
        <p14:creationId xmlns:p14="http://schemas.microsoft.com/office/powerpoint/2010/main" val="116527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528FEE02-15C1-41C5-BA23-8F07D5D1D312}"/>
              </a:ext>
            </a:extLst>
          </p:cNvPr>
          <p:cNvSpPr txBox="1">
            <a:spLocks/>
          </p:cNvSpPr>
          <p:nvPr/>
        </p:nvSpPr>
        <p:spPr bwMode="auto">
          <a:xfrm>
            <a:off x="1073261" y="2286000"/>
            <a:ext cx="10316634" cy="457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案例（</a:t>
            </a:r>
            <a:r>
              <a:rPr kumimoji="1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case</a:t>
            </a:r>
            <a:r>
              <a:rPr kumimoji="1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）是对企业特定管理情境真实、客观的描述和介绍，是企业管理情境的真实再现。按照论文的要求编写案例，就是案例型论文。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实际中经常发生很多成功或失败的事例，以案例的形式将其宝贵的经验或教训总结出来，在更大范围交流，用于课堂学习和讨论，无论是对案例编写者本人，还是所涉及的单位，都具有十分重要的意义。因此，专业学位教育非常鼓励学员编写高质量的案例型论文。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案例型论文主要包括描述型和问题型两大种类。从学位论文的要求来看，描述型案例适合作为学位论文。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019C15B5-5D13-4C73-B339-D6CC58301293}"/>
              </a:ext>
            </a:extLst>
          </p:cNvPr>
          <p:cNvSpPr txBox="1">
            <a:spLocks/>
          </p:cNvSpPr>
          <p:nvPr/>
        </p:nvSpPr>
        <p:spPr bwMode="auto">
          <a:xfrm>
            <a:off x="2590800" y="1794182"/>
            <a:ext cx="7010400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699999" algn="ctr" rotWithShape="0">
              <a:srgbClr val="FFFFFF">
                <a:alpha val="100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kumimoji="0" lang="zh-CN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）案例型论文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03 </a:t>
            </a:r>
            <a:r>
              <a:rPr lang="zh-CN" altLang="en-US" sz="3200" dirty="0" smtClean="0"/>
              <a:t>关于</a:t>
            </a:r>
            <a:r>
              <a:rPr lang="zh-CN" altLang="en-US" sz="3200" dirty="0"/>
              <a:t>论文选题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418201B-D22A-461A-A470-7330371FBB66}"/>
              </a:ext>
            </a:extLst>
          </p:cNvPr>
          <p:cNvSpPr txBox="1"/>
          <p:nvPr/>
        </p:nvSpPr>
        <p:spPr>
          <a:xfrm>
            <a:off x="780068" y="1208248"/>
            <a:ext cx="6103854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0" indent="-60960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MBA</a:t>
            </a:r>
            <a:r>
              <a: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论文的类型</a:t>
            </a:r>
          </a:p>
        </p:txBody>
      </p:sp>
    </p:spTree>
    <p:extLst>
      <p:ext uri="{BB962C8B-B14F-4D97-AF65-F5344CB8AC3E}">
        <p14:creationId xmlns:p14="http://schemas.microsoft.com/office/powerpoint/2010/main" val="124240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528FEE02-15C1-41C5-BA23-8F07D5D1D312}"/>
              </a:ext>
            </a:extLst>
          </p:cNvPr>
          <p:cNvSpPr txBox="1">
            <a:spLocks/>
          </p:cNvSpPr>
          <p:nvPr/>
        </p:nvSpPr>
        <p:spPr bwMode="auto">
          <a:xfrm>
            <a:off x="1587196" y="2771540"/>
            <a:ext cx="9711489" cy="457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上个世纪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80</a:t>
            </a:r>
            <a:r>
              <a:rPr kumimoji="1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年代以来，西方发达国家逐步推出了一系列认证和标准化的管理方法。这些认证和管理方法是在总结管理科学理论和实践的基础上，形成的完整的理论体系和可以实际操作的程序、规范我们称之为体系应用。例如，政府部门推行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ISO9000</a:t>
            </a:r>
            <a:r>
              <a:rPr kumimoji="1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质量体系认证、公司实施企业资源计划（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ERP</a:t>
            </a:r>
            <a:r>
              <a:rPr kumimoji="1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）项目、应用全面保全管理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TPM</a:t>
            </a:r>
            <a:r>
              <a:rPr kumimoji="1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、推广目标管理等。围绕某单位某项体系应用写出的论文，就是体系应用型论文。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BCC61FA1-111A-4D7A-8881-95EA73FB54BC}"/>
              </a:ext>
            </a:extLst>
          </p:cNvPr>
          <p:cNvSpPr txBox="1">
            <a:spLocks/>
          </p:cNvSpPr>
          <p:nvPr/>
        </p:nvSpPr>
        <p:spPr bwMode="auto">
          <a:xfrm>
            <a:off x="2590800" y="2098139"/>
            <a:ext cx="7010400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699999" algn="ctr" rotWithShape="0">
              <a:srgbClr val="FFFFFF">
                <a:alpha val="100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）体系应用型论文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03 </a:t>
            </a:r>
            <a:r>
              <a:rPr lang="zh-CN" altLang="en-US" sz="3200" dirty="0" smtClean="0"/>
              <a:t>关于</a:t>
            </a:r>
            <a:r>
              <a:rPr lang="zh-CN" altLang="en-US" sz="3200" dirty="0"/>
              <a:t>论文选题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418201B-D22A-461A-A470-7330371FBB66}"/>
              </a:ext>
            </a:extLst>
          </p:cNvPr>
          <p:cNvSpPr txBox="1"/>
          <p:nvPr/>
        </p:nvSpPr>
        <p:spPr>
          <a:xfrm>
            <a:off x="780068" y="1208248"/>
            <a:ext cx="6103854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0" indent="-60960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MBA</a:t>
            </a:r>
            <a:r>
              <a: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论文的类型</a:t>
            </a:r>
          </a:p>
        </p:txBody>
      </p:sp>
    </p:spTree>
    <p:extLst>
      <p:ext uri="{BB962C8B-B14F-4D97-AF65-F5344CB8AC3E}">
        <p14:creationId xmlns:p14="http://schemas.microsoft.com/office/powerpoint/2010/main" val="197371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528FEE02-15C1-41C5-BA23-8F07D5D1D312}"/>
              </a:ext>
            </a:extLst>
          </p:cNvPr>
          <p:cNvSpPr txBox="1">
            <a:spLocks/>
          </p:cNvSpPr>
          <p:nvPr/>
        </p:nvSpPr>
        <p:spPr bwMode="auto">
          <a:xfrm>
            <a:off x="1426187" y="2997969"/>
            <a:ext cx="10188297" cy="457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规划是组织制定的比较全面长远的发展计划，是从未来整体性、长期性、基本性问题出发，设计未来整套行动的方案。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以某单位的规划作为核心写出的学位论文，就是规划型论文。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="" xmlns:a16="http://schemas.microsoft.com/office/drawing/2014/main" id="{AD1E133A-A3A0-41FE-8CE0-A2A26D6F16F1}"/>
              </a:ext>
            </a:extLst>
          </p:cNvPr>
          <p:cNvSpPr txBox="1">
            <a:spLocks/>
          </p:cNvSpPr>
          <p:nvPr/>
        </p:nvSpPr>
        <p:spPr bwMode="auto">
          <a:xfrm>
            <a:off x="2083469" y="2098139"/>
            <a:ext cx="7010400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699999" algn="ctr" rotWithShape="0">
              <a:srgbClr val="FFFFFF">
                <a:alpha val="100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6</a:t>
            </a:r>
            <a:r>
              <a:rPr kumimoji="0" lang="zh-CN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）规划型论文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03 </a:t>
            </a:r>
            <a:r>
              <a:rPr lang="zh-CN" altLang="en-US" sz="3200" dirty="0" smtClean="0"/>
              <a:t>关于</a:t>
            </a:r>
            <a:r>
              <a:rPr lang="zh-CN" altLang="en-US" sz="3200" dirty="0"/>
              <a:t>论文选题</a:t>
            </a:r>
          </a:p>
        </p:txBody>
      </p:sp>
      <p:sp>
        <p:nvSpPr>
          <p:cNvPr id="9" name="文本框 9">
            <a:extLst>
              <a:ext uri="{FF2B5EF4-FFF2-40B4-BE49-F238E27FC236}">
                <a16:creationId xmlns="" xmlns:a16="http://schemas.microsoft.com/office/drawing/2014/main" id="{D418201B-D22A-461A-A470-7330371FBB66}"/>
              </a:ext>
            </a:extLst>
          </p:cNvPr>
          <p:cNvSpPr txBox="1"/>
          <p:nvPr/>
        </p:nvSpPr>
        <p:spPr>
          <a:xfrm>
            <a:off x="780068" y="1208248"/>
            <a:ext cx="6103854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0" indent="-60960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MBA</a:t>
            </a:r>
            <a:r>
              <a: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论文的类型</a:t>
            </a:r>
          </a:p>
        </p:txBody>
      </p:sp>
    </p:spTree>
    <p:extLst>
      <p:ext uri="{BB962C8B-B14F-4D97-AF65-F5344CB8AC3E}">
        <p14:creationId xmlns:p14="http://schemas.microsoft.com/office/powerpoint/2010/main" val="91773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528FEE02-15C1-41C5-BA23-8F07D5D1D312}"/>
              </a:ext>
            </a:extLst>
          </p:cNvPr>
          <p:cNvSpPr txBox="1">
            <a:spLocks/>
          </p:cNvSpPr>
          <p:nvPr/>
        </p:nvSpPr>
        <p:spPr bwMode="auto">
          <a:xfrm>
            <a:off x="1426187" y="2997969"/>
            <a:ext cx="10188297" cy="457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政策是指国家政权机关、政党组织和其他社会政治集团为了实现自己所代表的阶级、阶层的利益与意志，以权威形式标准化地规定在一定的历史时期内，应该达到的奋斗目标、遵循的行动原则、完成的明确任务、实行的工作方式、采取的一般步骤和具体措施。政策制定型论文，是指通过对现行政策的分析，提出改进方案（政策修订方案）。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19B3FB17-7A6B-4AA0-980C-D9F62A2EBB13}"/>
              </a:ext>
            </a:extLst>
          </p:cNvPr>
          <p:cNvSpPr txBox="1">
            <a:spLocks/>
          </p:cNvSpPr>
          <p:nvPr/>
        </p:nvSpPr>
        <p:spPr bwMode="auto">
          <a:xfrm>
            <a:off x="2083468" y="2172587"/>
            <a:ext cx="7010400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699999" algn="ctr" rotWithShape="0">
              <a:srgbClr val="FFFFFF">
                <a:alpha val="100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7</a:t>
            </a: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）政策制定型论文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03 </a:t>
            </a:r>
            <a:r>
              <a:rPr lang="zh-CN" altLang="en-US" sz="3200" dirty="0" smtClean="0"/>
              <a:t>关于</a:t>
            </a:r>
            <a:r>
              <a:rPr lang="zh-CN" altLang="en-US" sz="3200" dirty="0"/>
              <a:t>论文选题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D418201B-D22A-461A-A470-7330371FBB66}"/>
              </a:ext>
            </a:extLst>
          </p:cNvPr>
          <p:cNvSpPr txBox="1"/>
          <p:nvPr/>
        </p:nvSpPr>
        <p:spPr>
          <a:xfrm>
            <a:off x="780068" y="1208248"/>
            <a:ext cx="6103854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0" indent="-60960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MBA</a:t>
            </a:r>
            <a:r>
              <a: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论文的类型</a:t>
            </a:r>
          </a:p>
        </p:txBody>
      </p:sp>
    </p:spTree>
    <p:extLst>
      <p:ext uri="{BB962C8B-B14F-4D97-AF65-F5344CB8AC3E}">
        <p14:creationId xmlns:p14="http://schemas.microsoft.com/office/powerpoint/2010/main" val="165013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占位符 34">
            <a:extLst>
              <a:ext uri="{FF2B5EF4-FFF2-40B4-BE49-F238E27FC236}">
                <a16:creationId xmlns="" xmlns:a16="http://schemas.microsoft.com/office/drawing/2014/main" id="{42ABBE66-2DCB-4963-98EB-89734107C92B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" r="44"/>
          <a:stretch>
            <a:fillRect/>
          </a:stretch>
        </p:blipFill>
        <p:spPr>
          <a:xfrm>
            <a:off x="0" y="-3175"/>
            <a:ext cx="12192000" cy="3429000"/>
          </a:xfr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22CC74E-3CEB-4ACD-B5C5-E3E7C05DE499}"/>
              </a:ext>
            </a:extLst>
          </p:cNvPr>
          <p:cNvSpPr/>
          <p:nvPr/>
        </p:nvSpPr>
        <p:spPr>
          <a:xfrm>
            <a:off x="1072054" y="-1"/>
            <a:ext cx="2638098" cy="531823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4A746030-8E34-4B7A-B0AB-A70E754D881C}"/>
              </a:ext>
            </a:extLst>
          </p:cNvPr>
          <p:cNvGrpSpPr/>
          <p:nvPr/>
        </p:nvGrpSpPr>
        <p:grpSpPr>
          <a:xfrm>
            <a:off x="1650123" y="3932052"/>
            <a:ext cx="1628038" cy="1148192"/>
            <a:chOff x="1660634" y="3837459"/>
            <a:chExt cx="1628038" cy="1148192"/>
          </a:xfrm>
        </p:grpSpPr>
        <p:sp>
          <p:nvSpPr>
            <p:cNvPr id="7" name="文本框 6">
              <a:extLst>
                <a:ext uri="{FF2B5EF4-FFF2-40B4-BE49-F238E27FC236}">
                  <a16:creationId xmlns="" xmlns:a16="http://schemas.microsoft.com/office/drawing/2014/main" id="{64EA2316-C81E-46A1-A25E-3484C32651E3}"/>
                </a:ext>
              </a:extLst>
            </p:cNvPr>
            <p:cNvSpPr txBox="1"/>
            <p:nvPr/>
          </p:nvSpPr>
          <p:spPr>
            <a:xfrm>
              <a:off x="1660634" y="3837459"/>
              <a:ext cx="14609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/>
                </a:rPr>
                <a:t>目录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="" xmlns:a16="http://schemas.microsoft.com/office/drawing/2014/main" id="{7724A822-4959-4213-8FE1-7DDDB32F5FB6}"/>
                </a:ext>
              </a:extLst>
            </p:cNvPr>
            <p:cNvSpPr txBox="1"/>
            <p:nvPr/>
          </p:nvSpPr>
          <p:spPr>
            <a:xfrm>
              <a:off x="1722631" y="4585541"/>
              <a:ext cx="15660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CONTENT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6991851A-1D75-447E-9127-CD85D8152058}"/>
              </a:ext>
            </a:extLst>
          </p:cNvPr>
          <p:cNvGrpSpPr/>
          <p:nvPr/>
        </p:nvGrpSpPr>
        <p:grpSpPr>
          <a:xfrm>
            <a:off x="4269837" y="3932259"/>
            <a:ext cx="7551924" cy="2033076"/>
            <a:chOff x="4943475" y="3999944"/>
            <a:chExt cx="7551924" cy="2033076"/>
          </a:xfrm>
        </p:grpSpPr>
        <p:grpSp>
          <p:nvGrpSpPr>
            <p:cNvPr id="10" name="组合 9">
              <a:extLst>
                <a:ext uri="{FF2B5EF4-FFF2-40B4-BE49-F238E27FC236}">
                  <a16:creationId xmlns="" xmlns:a16="http://schemas.microsoft.com/office/drawing/2014/main" id="{4E123709-A253-4F57-9920-47E918207F61}"/>
                </a:ext>
              </a:extLst>
            </p:cNvPr>
            <p:cNvGrpSpPr/>
            <p:nvPr/>
          </p:nvGrpSpPr>
          <p:grpSpPr>
            <a:xfrm>
              <a:off x="4943475" y="4003240"/>
              <a:ext cx="2775805" cy="621233"/>
              <a:chOff x="4575794" y="4109079"/>
              <a:chExt cx="2775805" cy="621233"/>
            </a:xfrm>
          </p:grpSpPr>
          <p:sp>
            <p:nvSpPr>
              <p:cNvPr id="17" name="矩形 16">
                <a:extLst>
                  <a:ext uri="{FF2B5EF4-FFF2-40B4-BE49-F238E27FC236}">
                    <a16:creationId xmlns="" xmlns:a16="http://schemas.microsoft.com/office/drawing/2014/main" id="{BD656ACE-1501-4C7B-9707-94EA1624E0A1}"/>
                  </a:ext>
                </a:extLst>
              </p:cNvPr>
              <p:cNvSpPr/>
              <p:nvPr/>
            </p:nvSpPr>
            <p:spPr>
              <a:xfrm>
                <a:off x="4575794" y="4109079"/>
                <a:ext cx="484351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Arial"/>
                    <a:ea typeface="思源黑体 CN Bold" panose="020B0800000000000000" pitchFamily="34" charset="-122"/>
                    <a:cs typeface="+mn-cs"/>
                  </a:rPr>
                  <a:t>01    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思源黑体 CN Bold" panose="020B0800000000000000" pitchFamily="34" charset="-122"/>
                  <a:cs typeface="+mn-cs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="" xmlns:a16="http://schemas.microsoft.com/office/drawing/2014/main" id="{D6A46C9F-793F-4F3B-87B5-0C3B9DC81CAB}"/>
                  </a:ext>
                </a:extLst>
              </p:cNvPr>
              <p:cNvSpPr/>
              <p:nvPr/>
            </p:nvSpPr>
            <p:spPr>
              <a:xfrm>
                <a:off x="5192599" y="4120712"/>
                <a:ext cx="2159000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800" b="1" kern="0" dirty="0">
                    <a:latin typeface="+mj-ea"/>
                    <a:ea typeface="+mj-ea"/>
                  </a:rPr>
                  <a:t>论文写作导言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="" xmlns:a16="http://schemas.microsoft.com/office/drawing/2014/main" id="{2828CA3B-B742-4FF7-829C-54A7C274C34B}"/>
                </a:ext>
              </a:extLst>
            </p:cNvPr>
            <p:cNvGrpSpPr/>
            <p:nvPr/>
          </p:nvGrpSpPr>
          <p:grpSpPr>
            <a:xfrm>
              <a:off x="4943475" y="5407170"/>
              <a:ext cx="3204284" cy="625850"/>
              <a:chOff x="4572000" y="5301984"/>
              <a:chExt cx="3204284" cy="625850"/>
            </a:xfrm>
          </p:grpSpPr>
          <p:sp>
            <p:nvSpPr>
              <p:cNvPr id="15" name="矩形 14">
                <a:extLst>
                  <a:ext uri="{FF2B5EF4-FFF2-40B4-BE49-F238E27FC236}">
                    <a16:creationId xmlns="" xmlns:a16="http://schemas.microsoft.com/office/drawing/2014/main" id="{B340852F-8561-4C31-9FAB-B439AB825D56}"/>
                  </a:ext>
                </a:extLst>
              </p:cNvPr>
              <p:cNvSpPr/>
              <p:nvPr/>
            </p:nvSpPr>
            <p:spPr>
              <a:xfrm>
                <a:off x="4572000" y="5318234"/>
                <a:ext cx="484352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/>
                    <a:ea typeface="思源黑体 CN Bold" panose="020B0800000000000000" pitchFamily="34" charset="-122"/>
                  </a:rPr>
                  <a:t>03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="" xmlns:a16="http://schemas.microsoft.com/office/drawing/2014/main" id="{1CC6AE7E-0078-417E-A211-5E194A893580}"/>
                  </a:ext>
                </a:extLst>
              </p:cNvPr>
              <p:cNvSpPr/>
              <p:nvPr/>
            </p:nvSpPr>
            <p:spPr>
              <a:xfrm>
                <a:off x="5188804" y="5301984"/>
                <a:ext cx="2587480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关于论文选题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="" xmlns:a16="http://schemas.microsoft.com/office/drawing/2014/main" id="{17736F17-2D5A-4619-9D3E-12004B567632}"/>
                </a:ext>
              </a:extLst>
            </p:cNvPr>
            <p:cNvGrpSpPr/>
            <p:nvPr/>
          </p:nvGrpSpPr>
          <p:grpSpPr>
            <a:xfrm>
              <a:off x="4943475" y="4722855"/>
              <a:ext cx="3665635" cy="617686"/>
              <a:chOff x="4571659" y="4667709"/>
              <a:chExt cx="3665635" cy="617686"/>
            </a:xfrm>
          </p:grpSpPr>
          <p:sp>
            <p:nvSpPr>
              <p:cNvPr id="13" name="矩形 12">
                <a:extLst>
                  <a:ext uri="{FF2B5EF4-FFF2-40B4-BE49-F238E27FC236}">
                    <a16:creationId xmlns="" xmlns:a16="http://schemas.microsoft.com/office/drawing/2014/main" id="{E54DD1CD-A952-453A-A958-E78067FF8004}"/>
                  </a:ext>
                </a:extLst>
              </p:cNvPr>
              <p:cNvSpPr/>
              <p:nvPr/>
            </p:nvSpPr>
            <p:spPr>
              <a:xfrm>
                <a:off x="4571659" y="4667709"/>
                <a:ext cx="484693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/>
                    <a:ea typeface="思源黑体 CN Bold" panose="020B0800000000000000" pitchFamily="34" charset="-122"/>
                  </a:rPr>
                  <a:t>02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="" xmlns:a16="http://schemas.microsoft.com/office/drawing/2014/main" id="{861995F7-DE74-4A57-93A9-9B7F14E51F4A}"/>
                  </a:ext>
                </a:extLst>
              </p:cNvPr>
              <p:cNvSpPr/>
              <p:nvPr/>
            </p:nvSpPr>
            <p:spPr>
              <a:xfrm>
                <a:off x="5192590" y="4675795"/>
                <a:ext cx="3044704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学位论文概述</a:t>
                </a: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="" xmlns:a16="http://schemas.microsoft.com/office/drawing/2014/main" id="{EE10DE18-D9E6-4BB6-B48E-C60BD8A44A6D}"/>
                </a:ext>
              </a:extLst>
            </p:cNvPr>
            <p:cNvGrpSpPr/>
            <p:nvPr/>
          </p:nvGrpSpPr>
          <p:grpSpPr>
            <a:xfrm>
              <a:off x="9182534" y="4723469"/>
              <a:ext cx="3191308" cy="620384"/>
              <a:chOff x="7948297" y="4688892"/>
              <a:chExt cx="3191308" cy="620384"/>
            </a:xfrm>
          </p:grpSpPr>
          <p:sp>
            <p:nvSpPr>
              <p:cNvPr id="27" name="矩形 26">
                <a:extLst>
                  <a:ext uri="{FF2B5EF4-FFF2-40B4-BE49-F238E27FC236}">
                    <a16:creationId xmlns="" xmlns:a16="http://schemas.microsoft.com/office/drawing/2014/main" id="{935B9ECF-E39F-4703-AF97-8013427A6A2A}"/>
                  </a:ext>
                </a:extLst>
              </p:cNvPr>
              <p:cNvSpPr/>
              <p:nvPr/>
            </p:nvSpPr>
            <p:spPr>
              <a:xfrm>
                <a:off x="7948297" y="4699676"/>
                <a:ext cx="484693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/>
                    <a:ea typeface="思源黑体 CN Bold" panose="020B0800000000000000" pitchFamily="34" charset="-122"/>
                  </a:rPr>
                  <a:t>05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="" xmlns:a16="http://schemas.microsoft.com/office/drawing/2014/main" id="{9A9E9647-60A9-414A-B9B7-7969D8010E48}"/>
                  </a:ext>
                </a:extLst>
              </p:cNvPr>
              <p:cNvSpPr/>
              <p:nvPr/>
            </p:nvSpPr>
            <p:spPr>
              <a:xfrm>
                <a:off x="8557093" y="4688892"/>
                <a:ext cx="2582512" cy="60174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正文写作要点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="" xmlns:a16="http://schemas.microsoft.com/office/drawing/2014/main" id="{6B941C17-8226-41F8-AA36-8F93B37382DF}"/>
                </a:ext>
              </a:extLst>
            </p:cNvPr>
            <p:cNvGrpSpPr/>
            <p:nvPr/>
          </p:nvGrpSpPr>
          <p:grpSpPr>
            <a:xfrm>
              <a:off x="9182534" y="5413895"/>
              <a:ext cx="2751098" cy="610146"/>
              <a:chOff x="7948297" y="5353572"/>
              <a:chExt cx="2751098" cy="610146"/>
            </a:xfrm>
          </p:grpSpPr>
          <p:sp>
            <p:nvSpPr>
              <p:cNvPr id="25" name="矩形 24">
                <a:extLst>
                  <a:ext uri="{FF2B5EF4-FFF2-40B4-BE49-F238E27FC236}">
                    <a16:creationId xmlns="" xmlns:a16="http://schemas.microsoft.com/office/drawing/2014/main" id="{6A1F714E-3328-4985-A5F8-5B3C9A3CC6A7}"/>
                  </a:ext>
                </a:extLst>
              </p:cNvPr>
              <p:cNvSpPr/>
              <p:nvPr/>
            </p:nvSpPr>
            <p:spPr>
              <a:xfrm>
                <a:off x="7948297" y="5353572"/>
                <a:ext cx="484693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/>
                    <a:ea typeface="思源黑体 CN Bold" panose="020B0800000000000000" pitchFamily="34" charset="-122"/>
                  </a:rPr>
                  <a:t>06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="" xmlns:a16="http://schemas.microsoft.com/office/drawing/2014/main" id="{04802800-3824-450E-80C5-E184AEF6943A}"/>
                  </a:ext>
                </a:extLst>
              </p:cNvPr>
              <p:cNvSpPr/>
              <p:nvPr/>
            </p:nvSpPr>
            <p:spPr>
              <a:xfrm>
                <a:off x="8540395" y="5354118"/>
                <a:ext cx="2159000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论文写作注意</a:t>
                </a: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="" xmlns:a16="http://schemas.microsoft.com/office/drawing/2014/main" id="{2CECEE60-8D9C-4AFF-B8FA-42EDCDD7ABFB}"/>
                </a:ext>
              </a:extLst>
            </p:cNvPr>
            <p:cNvGrpSpPr/>
            <p:nvPr/>
          </p:nvGrpSpPr>
          <p:grpSpPr>
            <a:xfrm>
              <a:off x="9182534" y="3999944"/>
              <a:ext cx="3312865" cy="634985"/>
              <a:chOff x="7936930" y="4080551"/>
              <a:chExt cx="3312865" cy="634985"/>
            </a:xfrm>
          </p:grpSpPr>
          <p:sp>
            <p:nvSpPr>
              <p:cNvPr id="23" name="矩形 22">
                <a:extLst>
                  <a:ext uri="{FF2B5EF4-FFF2-40B4-BE49-F238E27FC236}">
                    <a16:creationId xmlns="" xmlns:a16="http://schemas.microsoft.com/office/drawing/2014/main" id="{7A25D004-0BF7-4188-BD22-BCDC284E7E67}"/>
                  </a:ext>
                </a:extLst>
              </p:cNvPr>
              <p:cNvSpPr/>
              <p:nvPr/>
            </p:nvSpPr>
            <p:spPr>
              <a:xfrm>
                <a:off x="7936930" y="4080551"/>
                <a:ext cx="484351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/>
                    <a:ea typeface="思源黑体 CN Bold" panose="020B0800000000000000" pitchFamily="34" charset="-122"/>
                  </a:rPr>
                  <a:t>04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="" xmlns:a16="http://schemas.microsoft.com/office/drawing/2014/main" id="{1799016C-EAE8-40A1-95E4-EB9B5836A059}"/>
                  </a:ext>
                </a:extLst>
              </p:cNvPr>
              <p:cNvSpPr/>
              <p:nvPr/>
            </p:nvSpPr>
            <p:spPr>
              <a:xfrm>
                <a:off x="8540394" y="4105936"/>
                <a:ext cx="2709401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研究设计思路</a:t>
                </a:r>
              </a:p>
            </p:txBody>
          </p:sp>
        </p:grpSp>
      </p:grpSp>
      <p:cxnSp>
        <p:nvCxnSpPr>
          <p:cNvPr id="30" name="直接连接符 29">
            <a:extLst>
              <a:ext uri="{FF2B5EF4-FFF2-40B4-BE49-F238E27FC236}">
                <a16:creationId xmlns="" xmlns:a16="http://schemas.microsoft.com/office/drawing/2014/main" id="{4E54877C-A851-44A3-987B-6C091F48307F}"/>
              </a:ext>
            </a:extLst>
          </p:cNvPr>
          <p:cNvCxnSpPr>
            <a:cxnSpLocks/>
          </p:cNvCxnSpPr>
          <p:nvPr/>
        </p:nvCxnSpPr>
        <p:spPr>
          <a:xfrm>
            <a:off x="1452559" y="0"/>
            <a:ext cx="0" cy="4091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="" xmlns:a16="http://schemas.microsoft.com/office/drawing/2014/main" id="{9C687D25-A7EB-46E7-BEC9-2D2AA9D66DBC}"/>
              </a:ext>
            </a:extLst>
          </p:cNvPr>
          <p:cNvCxnSpPr>
            <a:cxnSpLocks/>
          </p:cNvCxnSpPr>
          <p:nvPr/>
        </p:nvCxnSpPr>
        <p:spPr>
          <a:xfrm>
            <a:off x="1458880" y="4091233"/>
            <a:ext cx="0" cy="88517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3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528FEE02-15C1-41C5-BA23-8F07D5D1D312}"/>
              </a:ext>
            </a:extLst>
          </p:cNvPr>
          <p:cNvSpPr txBox="1">
            <a:spLocks/>
          </p:cNvSpPr>
          <p:nvPr/>
        </p:nvSpPr>
        <p:spPr bwMode="auto">
          <a:xfrm>
            <a:off x="1265766" y="2578120"/>
            <a:ext cx="10188297" cy="457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技术方案是为研究解决各类技术问题，有针对性，系统性的提出的方法、应对措施及相关对策。内容可包括科研方案、设计方案、施工方案、技术路线、技术改革方案，等等。工程硕士中很多学员偏重于技术性岗位，其主要工作和各种技术方案打交道。以技术方案设计为主要内容的论文，就是技术方案型论文。例如，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MLE</a:t>
            </a:r>
            <a:r>
              <a:rPr kumimoji="1" lang="zh-CN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的技术是广义的工程技术，包括物流作业方法、物流设备设施设计、物流选址布局、运输线路规划等。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="" xmlns:a16="http://schemas.microsoft.com/office/drawing/2014/main" id="{13A52377-17EC-442E-AD9E-EFDBF7E802D1}"/>
              </a:ext>
            </a:extLst>
          </p:cNvPr>
          <p:cNvSpPr txBox="1">
            <a:spLocks/>
          </p:cNvSpPr>
          <p:nvPr/>
        </p:nvSpPr>
        <p:spPr bwMode="auto">
          <a:xfrm>
            <a:off x="2404310" y="2086302"/>
            <a:ext cx="7010400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699999" algn="ctr" rotWithShape="0">
              <a:srgbClr val="FFFFFF">
                <a:alpha val="100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8</a:t>
            </a: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</a:rPr>
              <a:t>）技术方案型论文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03 </a:t>
            </a:r>
            <a:r>
              <a:rPr lang="zh-CN" altLang="en-US" sz="3200" dirty="0" smtClean="0"/>
              <a:t>关于</a:t>
            </a:r>
            <a:r>
              <a:rPr lang="zh-CN" altLang="en-US" sz="3200" dirty="0"/>
              <a:t>论文选题</a:t>
            </a:r>
          </a:p>
        </p:txBody>
      </p:sp>
      <p:sp>
        <p:nvSpPr>
          <p:cNvPr id="9" name="文本框 9">
            <a:extLst>
              <a:ext uri="{FF2B5EF4-FFF2-40B4-BE49-F238E27FC236}">
                <a16:creationId xmlns="" xmlns:a16="http://schemas.microsoft.com/office/drawing/2014/main" id="{D418201B-D22A-461A-A470-7330371FBB66}"/>
              </a:ext>
            </a:extLst>
          </p:cNvPr>
          <p:cNvSpPr txBox="1"/>
          <p:nvPr/>
        </p:nvSpPr>
        <p:spPr>
          <a:xfrm>
            <a:off x="780068" y="1208248"/>
            <a:ext cx="6103854" cy="52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0" indent="-60960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MBA</a:t>
            </a:r>
            <a:r>
              <a:rPr kumimoji="1" lang="zh-CN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论文的类型</a:t>
            </a:r>
          </a:p>
        </p:txBody>
      </p:sp>
    </p:spTree>
    <p:extLst>
      <p:ext uri="{BB962C8B-B14F-4D97-AF65-F5344CB8AC3E}">
        <p14:creationId xmlns:p14="http://schemas.microsoft.com/office/powerpoint/2010/main" val="280772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ACA23D51-FBCA-40FF-AC2C-9C2352061886}"/>
              </a:ext>
            </a:extLst>
          </p:cNvPr>
          <p:cNvSpPr txBox="1"/>
          <p:nvPr/>
        </p:nvSpPr>
        <p:spPr>
          <a:xfrm>
            <a:off x="3777915" y="1655421"/>
            <a:ext cx="61120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j-cs"/>
              </a:rPr>
              <a:t>八种体裁论文的比较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j-cs"/>
              </a:rPr>
              <a:t>：</a:t>
            </a: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j-cs"/>
              </a:rPr>
              <a:t>共性</a:t>
            </a:r>
            <a:endParaRPr lang="zh-CN" altLang="en-US" sz="1600" b="1" dirty="0">
              <a:latin typeface="+mn-ea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019B9D0D-FF2E-4AE1-9039-1B4314E2F16C}"/>
              </a:ext>
            </a:extLst>
          </p:cNvPr>
          <p:cNvSpPr txBox="1">
            <a:spLocks/>
          </p:cNvSpPr>
          <p:nvPr/>
        </p:nvSpPr>
        <p:spPr bwMode="auto">
          <a:xfrm>
            <a:off x="966955" y="2571388"/>
            <a:ext cx="10679613" cy="457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从上面八种类型论文介绍可以看出，专业学位论文要求都有一些共同特点：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r>
              <a:rPr kumimoji="1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）选题对象都是围绕企业、政府或事业单位存在的问题。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2</a:t>
            </a:r>
            <a:r>
              <a:rPr kumimoji="1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）核心内容不可少。调查、分析问题、提出方案等核心内容，各种体裁都不可少，这是解决实际问题所必须的内容；</a:t>
            </a:r>
          </a:p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3</a:t>
            </a:r>
            <a:r>
              <a:rPr kumimoji="1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）突出学位论文的要求。研究性、管理思想性和实践性，是学位论文区别于一般的工作报告、调查报告、企业诊断等管理报告的要求。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03 </a:t>
            </a:r>
            <a:r>
              <a:rPr lang="zh-CN" altLang="en-US" sz="3200" dirty="0" smtClean="0"/>
              <a:t>关于</a:t>
            </a:r>
            <a:r>
              <a:rPr lang="zh-CN" altLang="en-US" sz="3200" dirty="0"/>
              <a:t>论文选题</a:t>
            </a:r>
          </a:p>
        </p:txBody>
      </p:sp>
    </p:spTree>
    <p:extLst>
      <p:ext uri="{BB962C8B-B14F-4D97-AF65-F5344CB8AC3E}">
        <p14:creationId xmlns:p14="http://schemas.microsoft.com/office/powerpoint/2010/main" val="61535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C5FA1055-7D99-4789-8517-4246CD28072C}"/>
              </a:ext>
            </a:extLst>
          </p:cNvPr>
          <p:cNvSpPr txBox="1">
            <a:spLocks/>
          </p:cNvSpPr>
          <p:nvPr/>
        </p:nvSpPr>
        <p:spPr bwMode="auto">
          <a:xfrm>
            <a:off x="2590799" y="1302691"/>
            <a:ext cx="7010400" cy="46166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699999" algn="ctr" rotWithShape="0">
              <a:srgbClr val="FFFFFF">
                <a:alpha val="100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2400" kern="0" dirty="0">
                <a:solidFill>
                  <a:srgbClr val="000000"/>
                </a:solidFill>
                <a:latin typeface="+mn-ea"/>
                <a:ea typeface="+mn-ea"/>
              </a:rPr>
              <a:t>八种体裁论文的比较</a:t>
            </a:r>
            <a:r>
              <a:rPr lang="zh-CN" altLang="en-US" sz="2400" kern="0" dirty="0">
                <a:solidFill>
                  <a:srgbClr val="000000"/>
                </a:solidFill>
                <a:latin typeface="+mn-ea"/>
                <a:ea typeface="+mn-ea"/>
              </a:rPr>
              <a:t>：</a:t>
            </a:r>
            <a:r>
              <a:rPr lang="zh-CN" altLang="zh-CN" sz="2400" kern="0" dirty="0">
                <a:solidFill>
                  <a:srgbClr val="000000"/>
                </a:solidFill>
                <a:latin typeface="+mn-ea"/>
                <a:ea typeface="+mn-ea"/>
              </a:rPr>
              <a:t>区别</a:t>
            </a:r>
            <a:endParaRPr lang="zh-CN" altLang="en-US" sz="24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B2C674F7-D92F-464D-9A7B-8A78F33B3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709" y="1870709"/>
            <a:ext cx="6452580" cy="484016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03 </a:t>
            </a:r>
            <a:r>
              <a:rPr lang="zh-CN" altLang="en-US" sz="3200" dirty="0" smtClean="0"/>
              <a:t>关于</a:t>
            </a:r>
            <a:r>
              <a:rPr lang="zh-CN" altLang="en-US" sz="3200" dirty="0"/>
              <a:t>论文选题</a:t>
            </a:r>
          </a:p>
        </p:txBody>
      </p:sp>
    </p:spTree>
    <p:extLst>
      <p:ext uri="{BB962C8B-B14F-4D97-AF65-F5344CB8AC3E}">
        <p14:creationId xmlns:p14="http://schemas.microsoft.com/office/powerpoint/2010/main" val="39181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64CBBCDA-CC31-413F-91AF-37DC19B80597}"/>
              </a:ext>
            </a:extLst>
          </p:cNvPr>
          <p:cNvSpPr txBox="1">
            <a:spLocks/>
          </p:cNvSpPr>
          <p:nvPr/>
        </p:nvSpPr>
        <p:spPr bwMode="auto">
          <a:xfrm>
            <a:off x="1487305" y="2413789"/>
            <a:ext cx="7696200" cy="457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）与实践结合，富有现实性和实用价值。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2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）有一定的理论指导。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3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）有丰富的资料来源。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3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）有研究或经验积累。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5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）个人有兴趣。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="" xmlns:a16="http://schemas.microsoft.com/office/drawing/2014/main" id="{ECF9F73E-297C-4F5C-892F-EC0001D1004F}"/>
              </a:ext>
            </a:extLst>
          </p:cNvPr>
          <p:cNvSpPr txBox="1">
            <a:spLocks/>
          </p:cNvSpPr>
          <p:nvPr/>
        </p:nvSpPr>
        <p:spPr bwMode="auto">
          <a:xfrm>
            <a:off x="2590800" y="1512447"/>
            <a:ext cx="7010400" cy="5847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699999" algn="ctr" rotWithShape="0">
              <a:srgbClr val="FFFFFF">
                <a:alpha val="100000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选题原则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03 </a:t>
            </a:r>
            <a:r>
              <a:rPr lang="zh-CN" altLang="en-US" sz="3200" dirty="0" smtClean="0"/>
              <a:t>关于</a:t>
            </a:r>
            <a:r>
              <a:rPr lang="zh-CN" altLang="en-US" sz="3200" dirty="0"/>
              <a:t>论文选题</a:t>
            </a:r>
          </a:p>
        </p:txBody>
      </p:sp>
    </p:spTree>
    <p:extLst>
      <p:ext uri="{BB962C8B-B14F-4D97-AF65-F5344CB8AC3E}">
        <p14:creationId xmlns:p14="http://schemas.microsoft.com/office/powerpoint/2010/main" val="122860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03 </a:t>
            </a:r>
            <a:r>
              <a:rPr lang="zh-CN" altLang="en-US" sz="3200" dirty="0" smtClean="0"/>
              <a:t>关于</a:t>
            </a:r>
            <a:r>
              <a:rPr lang="zh-CN" altLang="en-US" sz="3200" dirty="0"/>
              <a:t>论文选题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43024" y="1390620"/>
            <a:ext cx="9420225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b="1" dirty="0"/>
              <a:t>为你</a:t>
            </a:r>
            <a:r>
              <a:rPr lang="zh-CN" altLang="en-US" sz="2400" b="1" dirty="0" smtClean="0"/>
              <a:t>的论文取个</a:t>
            </a:r>
            <a:r>
              <a:rPr lang="zh-CN" altLang="en-US" sz="2400" b="1" dirty="0" smtClean="0">
                <a:solidFill>
                  <a:schemeClr val="accent3"/>
                </a:solidFill>
              </a:rPr>
              <a:t>好题目</a:t>
            </a:r>
            <a:r>
              <a:rPr lang="zh-CN" altLang="en-US" sz="2400" b="1" dirty="0" smtClean="0"/>
              <a:t>！</a:t>
            </a:r>
            <a:endParaRPr lang="en-US" altLang="zh-CN" sz="2400" b="1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/>
              <a:t>“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企业</a:t>
            </a:r>
            <a:r>
              <a:rPr lang="zh-CN" altLang="en-US" sz="2000" dirty="0"/>
              <a:t>市场营销研究”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/>
              <a:t>“</a:t>
            </a:r>
            <a:r>
              <a:rPr lang="en-US" altLang="zh-CN" sz="2000" dirty="0"/>
              <a:t>SCIC</a:t>
            </a:r>
            <a:r>
              <a:rPr lang="zh-CN" altLang="zh-CN" sz="2000" dirty="0"/>
              <a:t>集团企业文化变革方案设计</a:t>
            </a:r>
            <a:r>
              <a:rPr lang="zh-CN" altLang="en-US" sz="2000" dirty="0"/>
              <a:t>”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/>
              <a:t>“我国企业筹资决策研究”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/>
              <a:t>“中小企业融资难及其</a:t>
            </a:r>
            <a:r>
              <a:rPr lang="zh-CN" altLang="en-US" sz="2000" dirty="0"/>
              <a:t>成因分析”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/>
              <a:t>“</a:t>
            </a:r>
            <a:r>
              <a:rPr lang="en-US" altLang="zh-CN" sz="2000" dirty="0"/>
              <a:t>S</a:t>
            </a:r>
            <a:r>
              <a:rPr lang="zh-CN" altLang="zh-CN" sz="2000" dirty="0"/>
              <a:t>公司</a:t>
            </a:r>
            <a:r>
              <a:rPr lang="en-US" altLang="zh-CN" sz="2000" dirty="0"/>
              <a:t>A</a:t>
            </a:r>
            <a:r>
              <a:rPr lang="zh-CN" altLang="zh-CN" sz="2000" dirty="0"/>
              <a:t>产品在拉式生产下混流生产线的设计研究</a:t>
            </a:r>
            <a:r>
              <a:rPr lang="zh-CN" altLang="en-US" sz="2000" dirty="0"/>
              <a:t>”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 smtClean="0"/>
              <a:t>“中国银行江西省分行股份制改制时期人力资源绩效考评系统的研究”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……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114425" y="2647950"/>
            <a:ext cx="55149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114425" y="3573631"/>
            <a:ext cx="55149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114424" y="4049881"/>
            <a:ext cx="55149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114425" y="4973806"/>
            <a:ext cx="8915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4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33525" y="1581566"/>
            <a:ext cx="9105900" cy="4247317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题目过大、过小、过难；题目偏向理论研究、过多修饰语、用词</a:t>
            </a:r>
            <a:r>
              <a:rPr lang="zh-CN" altLang="en-US" dirty="0" smtClean="0"/>
              <a:t>不当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**调查与对策研究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**问题对策研究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**现状与存在问题研究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**现状分析与对策建议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**可行性研究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**规划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“浅析”、“初探”、“思考”、“探索”</a:t>
            </a:r>
            <a:r>
              <a:rPr lang="en-US" altLang="zh-CN" dirty="0" smtClean="0"/>
              <a:t>……</a:t>
            </a:r>
          </a:p>
        </p:txBody>
      </p:sp>
      <p:sp>
        <p:nvSpPr>
          <p:cNvPr id="4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03 </a:t>
            </a:r>
            <a:r>
              <a:rPr lang="zh-CN" altLang="en-US" sz="3200" dirty="0" smtClean="0"/>
              <a:t>关于</a:t>
            </a:r>
            <a:r>
              <a:rPr lang="zh-CN" altLang="en-US" sz="3200" dirty="0"/>
              <a:t>论文选题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647825" y="990600"/>
            <a:ext cx="5638800" cy="5248275"/>
            <a:chOff x="1647825" y="990600"/>
            <a:chExt cx="5638800" cy="5248275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743075" y="1171575"/>
              <a:ext cx="5543550" cy="5067300"/>
            </a:xfrm>
            <a:prstGeom prst="line">
              <a:avLst/>
            </a:prstGeom>
            <a:ln w="412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1647825" y="990600"/>
              <a:ext cx="5324475" cy="5248275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711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73EA5F76-B93E-4151-8D8A-EA7508882ECF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4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6E2B9DED-DD15-420F-A52A-F4D4790A66CE}"/>
              </a:ext>
            </a:extLst>
          </p:cNvPr>
          <p:cNvSpPr txBox="1"/>
          <p:nvPr/>
        </p:nvSpPr>
        <p:spPr>
          <a:xfrm>
            <a:off x="5238443" y="2087466"/>
            <a:ext cx="19529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358FE844-C2D7-4F62-96C8-0A3E5D0810AB}"/>
              </a:ext>
            </a:extLst>
          </p:cNvPr>
          <p:cNvSpPr txBox="1"/>
          <p:nvPr/>
        </p:nvSpPr>
        <p:spPr>
          <a:xfrm>
            <a:off x="5371650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FOUR</a:t>
            </a:r>
            <a:endParaRPr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01D71654-CCF5-4926-A54D-1452C2BEFBB1}"/>
              </a:ext>
            </a:extLst>
          </p:cNvPr>
          <p:cNvSpPr txBox="1"/>
          <p:nvPr/>
        </p:nvSpPr>
        <p:spPr>
          <a:xfrm>
            <a:off x="3287008" y="3921756"/>
            <a:ext cx="5932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+mj-ea"/>
                <a:ea typeface="+mj-ea"/>
              </a:rPr>
              <a:t>研究设计思路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="" xmlns:a16="http://schemas.microsoft.com/office/drawing/2014/main" id="{E0D0B2FA-B5E4-4398-90DC-2D187BD4A6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="" xmlns:a16="http://schemas.microsoft.com/office/drawing/2014/main" id="{14F96CF7-4857-4817-BF85-361C2031DF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3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BC1F3A3F-8551-4283-88D3-46F51832FB32}"/>
              </a:ext>
            </a:extLst>
          </p:cNvPr>
          <p:cNvSpPr txBox="1"/>
          <p:nvPr/>
        </p:nvSpPr>
        <p:spPr>
          <a:xfrm>
            <a:off x="938463" y="1188123"/>
            <a:ext cx="6112042" cy="61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marR="0" lvl="0" indent="-60960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制订研究方案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04 </a:t>
            </a:r>
            <a:r>
              <a:rPr lang="zh-CN" altLang="en-US" sz="3200" dirty="0" smtClean="0"/>
              <a:t>研究设计思路</a:t>
            </a:r>
            <a:endParaRPr lang="zh-CN" altLang="en-US" sz="3200" dirty="0"/>
          </a:p>
        </p:txBody>
      </p:sp>
      <p:grpSp>
        <p:nvGrpSpPr>
          <p:cNvPr id="25" name="组合 24"/>
          <p:cNvGrpSpPr/>
          <p:nvPr/>
        </p:nvGrpSpPr>
        <p:grpSpPr>
          <a:xfrm>
            <a:off x="4838700" y="1800598"/>
            <a:ext cx="5105400" cy="3963801"/>
            <a:chOff x="5057775" y="1796022"/>
            <a:chExt cx="5105400" cy="3963801"/>
          </a:xfrm>
        </p:grpSpPr>
        <p:sp>
          <p:nvSpPr>
            <p:cNvPr id="4" name="矩形 3"/>
            <p:cNvSpPr/>
            <p:nvPr/>
          </p:nvSpPr>
          <p:spPr>
            <a:xfrm>
              <a:off x="6343650" y="1796022"/>
              <a:ext cx="2466975" cy="48045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收集资料：理论回顾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057775" y="2596121"/>
              <a:ext cx="1562100" cy="48045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定性访谈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601075" y="2596120"/>
              <a:ext cx="1562100" cy="48045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定量调研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619876" y="3460095"/>
              <a:ext cx="1981200" cy="48045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问题分析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6619876" y="4298295"/>
              <a:ext cx="1981200" cy="48045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提出解决方案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619876" y="5279370"/>
              <a:ext cx="1981200" cy="48045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方案的实施组织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接箭头连接符 13"/>
            <p:cNvCxnSpPr>
              <a:stCxn id="4" idx="2"/>
              <a:endCxn id="8" idx="0"/>
            </p:cNvCxnSpPr>
            <p:nvPr/>
          </p:nvCxnSpPr>
          <p:spPr>
            <a:xfrm flipH="1">
              <a:off x="5838825" y="2276475"/>
              <a:ext cx="1738313" cy="3196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4" idx="2"/>
              <a:endCxn id="10" idx="0"/>
            </p:cNvCxnSpPr>
            <p:nvPr/>
          </p:nvCxnSpPr>
          <p:spPr>
            <a:xfrm>
              <a:off x="7577138" y="2276475"/>
              <a:ext cx="1804987" cy="31964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8" idx="2"/>
              <a:endCxn id="11" idx="0"/>
            </p:cNvCxnSpPr>
            <p:nvPr/>
          </p:nvCxnSpPr>
          <p:spPr>
            <a:xfrm>
              <a:off x="5838825" y="3076574"/>
              <a:ext cx="1771651" cy="3835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0" idx="2"/>
              <a:endCxn id="11" idx="0"/>
            </p:cNvCxnSpPr>
            <p:nvPr/>
          </p:nvCxnSpPr>
          <p:spPr>
            <a:xfrm flipH="1">
              <a:off x="7610476" y="3076573"/>
              <a:ext cx="1771649" cy="3835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1" idx="2"/>
              <a:endCxn id="12" idx="0"/>
            </p:cNvCxnSpPr>
            <p:nvPr/>
          </p:nvCxnSpPr>
          <p:spPr>
            <a:xfrm>
              <a:off x="7610476" y="3940548"/>
              <a:ext cx="0" cy="35774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2" idx="2"/>
              <a:endCxn id="13" idx="0"/>
            </p:cNvCxnSpPr>
            <p:nvPr/>
          </p:nvCxnSpPr>
          <p:spPr>
            <a:xfrm>
              <a:off x="7610476" y="4778748"/>
              <a:ext cx="0" cy="5006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027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1FF3E332-6592-483E-8154-3887CB1E1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1504566"/>
            <a:ext cx="7010400" cy="52322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rgbClr val="FFFFFF"/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j-cs"/>
              </a:rPr>
              <a:t>MBA</a:t>
            </a: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j-cs"/>
              </a:rPr>
              <a:t>论文的逻辑 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04 </a:t>
            </a:r>
            <a:r>
              <a:rPr lang="zh-CN" altLang="en-US" sz="3200" dirty="0" smtClean="0"/>
              <a:t>研究设计思路</a:t>
            </a:r>
            <a:endParaRPr lang="zh-CN" altLang="en-US" sz="32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1619250" y="2514598"/>
            <a:ext cx="9515475" cy="3058801"/>
            <a:chOff x="1619250" y="2514598"/>
            <a:chExt cx="9515475" cy="3058801"/>
          </a:xfrm>
        </p:grpSpPr>
        <p:sp>
          <p:nvSpPr>
            <p:cNvPr id="3" name="椭圆 2"/>
            <p:cNvSpPr/>
            <p:nvPr/>
          </p:nvSpPr>
          <p:spPr>
            <a:xfrm>
              <a:off x="1619250" y="2514600"/>
              <a:ext cx="2581275" cy="8286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发现问题</a:t>
              </a:r>
              <a:endParaRPr lang="zh-CN" altLang="en-US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5086350" y="2514599"/>
              <a:ext cx="2581275" cy="8286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分析问题</a:t>
              </a:r>
              <a:endParaRPr lang="zh-CN" altLang="en-US" dirty="0"/>
            </a:p>
          </p:txBody>
        </p:sp>
        <p:sp>
          <p:nvSpPr>
            <p:cNvPr id="10" name="椭圆 9"/>
            <p:cNvSpPr/>
            <p:nvPr/>
          </p:nvSpPr>
          <p:spPr>
            <a:xfrm>
              <a:off x="8553450" y="2514598"/>
              <a:ext cx="2581275" cy="8286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解决问题</a:t>
              </a:r>
              <a:endParaRPr lang="zh-CN" altLang="en-US" dirty="0"/>
            </a:p>
          </p:txBody>
        </p:sp>
        <p:sp>
          <p:nvSpPr>
            <p:cNvPr id="4" name="右箭头 3"/>
            <p:cNvSpPr/>
            <p:nvPr/>
          </p:nvSpPr>
          <p:spPr>
            <a:xfrm>
              <a:off x="4200525" y="2862260"/>
              <a:ext cx="885825" cy="147640"/>
            </a:xfrm>
            <a:prstGeom prst="rightArrow">
              <a:avLst/>
            </a:prstGeom>
            <a:noFill/>
            <a:ln w="254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右箭头 11"/>
            <p:cNvSpPr/>
            <p:nvPr/>
          </p:nvSpPr>
          <p:spPr>
            <a:xfrm>
              <a:off x="7667625" y="2864640"/>
              <a:ext cx="885825" cy="147640"/>
            </a:xfrm>
            <a:prstGeom prst="rightArrow">
              <a:avLst/>
            </a:prstGeom>
            <a:noFill/>
            <a:ln w="254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647826" y="3733800"/>
              <a:ext cx="2362200" cy="1839599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/>
                  </a:solidFill>
                </a:rPr>
                <a:t>管理学理论</a:t>
              </a: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行业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趋势</a:t>
              </a: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自身</a:t>
              </a:r>
              <a:r>
                <a:rPr lang="zh-CN" altLang="en-US" sz="1600" dirty="0" smtClean="0">
                  <a:solidFill>
                    <a:schemeClr val="tx1"/>
                  </a:solidFill>
                </a:rPr>
                <a:t>现状</a:t>
              </a: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调查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5138737" y="3733799"/>
              <a:ext cx="2362200" cy="1839599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/>
                  </a:solidFill>
                </a:rPr>
                <a:t>工具运用</a:t>
              </a: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/>
                  </a:solidFill>
                </a:rPr>
                <a:t>方法运用</a:t>
              </a: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逻辑推理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8639175" y="3714749"/>
              <a:ext cx="2362200" cy="1839599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/>
                  </a:solidFill>
                </a:rPr>
                <a:t>方案设计</a:t>
              </a: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tx1"/>
                  </a:solidFill>
                </a:rPr>
                <a:t>实施组织</a:t>
              </a:r>
              <a:endParaRPr lang="en-US" altLang="zh-CN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效果评价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93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="" xmlns:a16="http://schemas.microsoft.com/office/drawing/2014/main" id="{1FF3E332-6592-483E-8154-3887CB1E1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0673" y="1206471"/>
            <a:ext cx="7010400" cy="52322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rgbClr val="FFFFFF"/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j-cs"/>
              </a:rPr>
              <a:t>MBA</a:t>
            </a: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j-cs"/>
              </a:rPr>
              <a:t>论文的一般论述过程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9863DF2A-2C9F-4476-828A-05D7573D8E64}"/>
              </a:ext>
            </a:extLst>
          </p:cNvPr>
          <p:cNvGrpSpPr/>
          <p:nvPr/>
        </p:nvGrpSpPr>
        <p:grpSpPr>
          <a:xfrm>
            <a:off x="940636" y="2257424"/>
            <a:ext cx="10221479" cy="3857626"/>
            <a:chOff x="4255503" y="1224785"/>
            <a:chExt cx="8281119" cy="4378483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23188906-CD57-4C29-A473-C8A6722DB26D}"/>
                </a:ext>
              </a:extLst>
            </p:cNvPr>
            <p:cNvSpPr/>
            <p:nvPr/>
          </p:nvSpPr>
          <p:spPr>
            <a:xfrm>
              <a:off x="4589142" y="2672291"/>
              <a:ext cx="865187" cy="1150938"/>
            </a:xfrm>
            <a:prstGeom prst="rect">
              <a:avLst/>
            </a:prstGeom>
            <a:noFill/>
            <a:ln w="9525" cap="rnd" cmpd="sng">
              <a:solidFill>
                <a:schemeClr val="accent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800" dirty="0"/>
                <a:t>行业</a:t>
              </a:r>
            </a:p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800" dirty="0"/>
                <a:t>分析</a:t>
              </a:r>
            </a:p>
          </p:txBody>
        </p:sp>
        <p:sp>
          <p:nvSpPr>
            <p:cNvPr id="7" name="Rectangle 5">
              <a:extLst>
                <a:ext uri="{FF2B5EF4-FFF2-40B4-BE49-F238E27FC236}">
                  <a16:creationId xmlns="" xmlns:a16="http://schemas.microsoft.com/office/drawing/2014/main" id="{3BDF0BD8-1CDD-4F2D-B43E-0D08B7E43D4A}"/>
                </a:ext>
              </a:extLst>
            </p:cNvPr>
            <p:cNvSpPr/>
            <p:nvPr/>
          </p:nvSpPr>
          <p:spPr>
            <a:xfrm>
              <a:off x="5984291" y="2672291"/>
              <a:ext cx="865187" cy="1150938"/>
            </a:xfrm>
            <a:prstGeom prst="rect">
              <a:avLst/>
            </a:prstGeom>
            <a:noFill/>
            <a:ln w="9525" cap="rnd" cmpd="sng">
              <a:solidFill>
                <a:schemeClr val="accent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800" dirty="0"/>
                <a:t>企业</a:t>
              </a:r>
            </a:p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800" dirty="0"/>
                <a:t>现状</a:t>
              </a:r>
            </a:p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800" dirty="0"/>
                <a:t>分析</a:t>
              </a:r>
            </a:p>
          </p:txBody>
        </p:sp>
        <p:sp>
          <p:nvSpPr>
            <p:cNvPr id="11" name="Rectangle 9">
              <a:extLst>
                <a:ext uri="{FF2B5EF4-FFF2-40B4-BE49-F238E27FC236}">
                  <a16:creationId xmlns="" xmlns:a16="http://schemas.microsoft.com/office/drawing/2014/main" id="{B9B614FA-2C6D-4EA5-B489-533F06308599}"/>
                </a:ext>
              </a:extLst>
            </p:cNvPr>
            <p:cNvSpPr/>
            <p:nvPr/>
          </p:nvSpPr>
          <p:spPr>
            <a:xfrm>
              <a:off x="10122904" y="2672290"/>
              <a:ext cx="865187" cy="1150938"/>
            </a:xfrm>
            <a:prstGeom prst="rect">
              <a:avLst/>
            </a:prstGeom>
            <a:solidFill>
              <a:schemeClr val="bg1"/>
            </a:solidFill>
            <a:ln w="9525" cap="rnd" cmpd="sng">
              <a:solidFill>
                <a:schemeClr val="accent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800" dirty="0"/>
                <a:t>方案</a:t>
              </a:r>
            </a:p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800" dirty="0"/>
                <a:t>实施</a:t>
              </a:r>
            </a:p>
          </p:txBody>
        </p:sp>
        <p:sp>
          <p:nvSpPr>
            <p:cNvPr id="12" name="AutoShape 10">
              <a:extLst>
                <a:ext uri="{FF2B5EF4-FFF2-40B4-BE49-F238E27FC236}">
                  <a16:creationId xmlns="" xmlns:a16="http://schemas.microsoft.com/office/drawing/2014/main" id="{C17CF810-26ED-47B7-940E-52E8C70D78D6}"/>
                </a:ext>
              </a:extLst>
            </p:cNvPr>
            <p:cNvSpPr/>
            <p:nvPr/>
          </p:nvSpPr>
          <p:spPr>
            <a:xfrm>
              <a:off x="5479466" y="2959629"/>
              <a:ext cx="504825" cy="64770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accent1"/>
              </a:solidFill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3" name="AutoShape 12">
              <a:extLst>
                <a:ext uri="{FF2B5EF4-FFF2-40B4-BE49-F238E27FC236}">
                  <a16:creationId xmlns="" xmlns:a16="http://schemas.microsoft.com/office/drawing/2014/main" id="{2CF182C4-2276-4506-A41F-E809F5D0A790}"/>
                </a:ext>
              </a:extLst>
            </p:cNvPr>
            <p:cNvSpPr/>
            <p:nvPr/>
          </p:nvSpPr>
          <p:spPr>
            <a:xfrm>
              <a:off x="6847891" y="2959629"/>
              <a:ext cx="504825" cy="64770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accent1"/>
              </a:solidFill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4" name="AutoShape 13">
              <a:extLst>
                <a:ext uri="{FF2B5EF4-FFF2-40B4-BE49-F238E27FC236}">
                  <a16:creationId xmlns="" xmlns:a16="http://schemas.microsoft.com/office/drawing/2014/main" id="{BEB136F5-0EED-425F-A885-516065107B21}"/>
                </a:ext>
              </a:extLst>
            </p:cNvPr>
            <p:cNvSpPr/>
            <p:nvPr/>
          </p:nvSpPr>
          <p:spPr>
            <a:xfrm>
              <a:off x="8216316" y="2959629"/>
              <a:ext cx="504825" cy="64770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accent1"/>
              </a:solidFill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5" name="AutoShape 14">
              <a:extLst>
                <a:ext uri="{FF2B5EF4-FFF2-40B4-BE49-F238E27FC236}">
                  <a16:creationId xmlns="" xmlns:a16="http://schemas.microsoft.com/office/drawing/2014/main" id="{74D194C4-BE56-43C5-9BB9-3034F5D542B2}"/>
                </a:ext>
              </a:extLst>
            </p:cNvPr>
            <p:cNvSpPr/>
            <p:nvPr/>
          </p:nvSpPr>
          <p:spPr>
            <a:xfrm>
              <a:off x="9598587" y="2888191"/>
              <a:ext cx="504825" cy="64770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accent1"/>
              </a:solidFill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16" name="AutoShape 15">
              <a:extLst>
                <a:ext uri="{FF2B5EF4-FFF2-40B4-BE49-F238E27FC236}">
                  <a16:creationId xmlns="" xmlns:a16="http://schemas.microsoft.com/office/drawing/2014/main" id="{060D1996-F056-4FAA-8D42-2A84C6B11219}"/>
                </a:ext>
              </a:extLst>
            </p:cNvPr>
            <p:cNvSpPr/>
            <p:nvPr/>
          </p:nvSpPr>
          <p:spPr>
            <a:xfrm>
              <a:off x="4255503" y="4183592"/>
              <a:ext cx="1584325" cy="1419676"/>
            </a:xfrm>
            <a:prstGeom prst="wedgeRoundRectCallout">
              <a:avLst>
                <a:gd name="adj1" fmla="val 39079"/>
                <a:gd name="adj2" fmla="val -95880"/>
                <a:gd name="adj3" fmla="val 16667"/>
              </a:avLst>
            </a:prstGeom>
            <a:solidFill>
              <a:schemeClr val="bg1"/>
            </a:solidFill>
            <a:ln w="9525" cap="rnd" cmpd="sng">
              <a:solidFill>
                <a:schemeClr val="accent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1600" dirty="0"/>
                <a:t>得到行业成长趋势、竞争态势，指导整个企业发展方向</a:t>
              </a:r>
            </a:p>
          </p:txBody>
        </p:sp>
        <p:sp>
          <p:nvSpPr>
            <p:cNvPr id="17" name="AutoShape 16">
              <a:extLst>
                <a:ext uri="{FF2B5EF4-FFF2-40B4-BE49-F238E27FC236}">
                  <a16:creationId xmlns="" xmlns:a16="http://schemas.microsoft.com/office/drawing/2014/main" id="{EA16B264-36E9-427D-AAC0-544EE5F83410}"/>
                </a:ext>
              </a:extLst>
            </p:cNvPr>
            <p:cNvSpPr/>
            <p:nvPr/>
          </p:nvSpPr>
          <p:spPr>
            <a:xfrm>
              <a:off x="7711491" y="4110566"/>
              <a:ext cx="1584325" cy="1492702"/>
            </a:xfrm>
            <a:prstGeom prst="wedgeRoundRectCallout">
              <a:avLst>
                <a:gd name="adj1" fmla="val -6713"/>
                <a:gd name="adj2" fmla="val -92778"/>
                <a:gd name="adj3" fmla="val 16667"/>
              </a:avLst>
            </a:prstGeom>
            <a:solidFill>
              <a:schemeClr val="bg1"/>
            </a:solidFill>
            <a:ln w="9525" cap="rnd" cmpd="sng">
              <a:solidFill>
                <a:schemeClr val="accent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1600" dirty="0"/>
                <a:t>“发现问题” 是论文最重要的内容</a:t>
              </a:r>
            </a:p>
          </p:txBody>
        </p:sp>
        <p:sp>
          <p:nvSpPr>
            <p:cNvPr id="18" name="AutoShape 17">
              <a:extLst>
                <a:ext uri="{FF2B5EF4-FFF2-40B4-BE49-F238E27FC236}">
                  <a16:creationId xmlns="" xmlns:a16="http://schemas.microsoft.com/office/drawing/2014/main" id="{2F03B225-C073-4EDD-85A2-00060287EB3A}"/>
                </a:ext>
              </a:extLst>
            </p:cNvPr>
            <p:cNvSpPr/>
            <p:nvPr/>
          </p:nvSpPr>
          <p:spPr>
            <a:xfrm>
              <a:off x="5263566" y="1224785"/>
              <a:ext cx="2447925" cy="1230018"/>
            </a:xfrm>
            <a:prstGeom prst="wedgeRoundRectCallout">
              <a:avLst>
                <a:gd name="adj1" fmla="val 23542"/>
                <a:gd name="adj2" fmla="val 97694"/>
                <a:gd name="adj3" fmla="val 16667"/>
              </a:avLst>
            </a:prstGeom>
            <a:solidFill>
              <a:schemeClr val="bg1"/>
            </a:solidFill>
            <a:ln w="9525" cap="rnd" cmpd="sng">
              <a:solidFill>
                <a:schemeClr val="accent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1600" dirty="0"/>
                <a:t>对企业经营体系进行分析，重点是所研究的领域。据此全面认识企业</a:t>
              </a:r>
            </a:p>
          </p:txBody>
        </p:sp>
        <p:sp>
          <p:nvSpPr>
            <p:cNvPr id="19" name="AutoShape 18">
              <a:extLst>
                <a:ext uri="{FF2B5EF4-FFF2-40B4-BE49-F238E27FC236}">
                  <a16:creationId xmlns="" xmlns:a16="http://schemas.microsoft.com/office/drawing/2014/main" id="{FDEE1AC1-581E-4333-BAA6-8558D3BE8053}"/>
                </a:ext>
              </a:extLst>
            </p:cNvPr>
            <p:cNvSpPr/>
            <p:nvPr/>
          </p:nvSpPr>
          <p:spPr>
            <a:xfrm>
              <a:off x="8071853" y="1224785"/>
              <a:ext cx="2447925" cy="1230019"/>
            </a:xfrm>
            <a:prstGeom prst="wedgeRoundRectCallout">
              <a:avLst>
                <a:gd name="adj1" fmla="val 24319"/>
                <a:gd name="adj2" fmla="val 88074"/>
                <a:gd name="adj3" fmla="val 16667"/>
              </a:avLst>
            </a:prstGeom>
            <a:solidFill>
              <a:schemeClr val="bg1"/>
            </a:solidFill>
            <a:ln w="9525" cap="rnd" cmpd="sng">
              <a:solidFill>
                <a:schemeClr val="accent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1600" dirty="0"/>
                <a:t>针对问题，提出系统地解决方案。不能</a:t>
              </a:r>
              <a:r>
                <a:rPr lang="zh-CN" altLang="en-US" sz="1600" dirty="0" smtClean="0"/>
                <a:t>就事论事。</a:t>
              </a:r>
              <a:endParaRPr lang="zh-CN" altLang="en-US" sz="1600" dirty="0"/>
            </a:p>
          </p:txBody>
        </p:sp>
        <p:sp>
          <p:nvSpPr>
            <p:cNvPr id="20" name="AutoShape 20">
              <a:extLst>
                <a:ext uri="{FF2B5EF4-FFF2-40B4-BE49-F238E27FC236}">
                  <a16:creationId xmlns="" xmlns:a16="http://schemas.microsoft.com/office/drawing/2014/main" id="{3CDD91B9-F8CB-4DC1-BA13-90E6F5F12D8E}"/>
                </a:ext>
              </a:extLst>
            </p:cNvPr>
            <p:cNvSpPr/>
            <p:nvPr/>
          </p:nvSpPr>
          <p:spPr>
            <a:xfrm>
              <a:off x="10807116" y="4039129"/>
              <a:ext cx="1584325" cy="1564139"/>
            </a:xfrm>
            <a:prstGeom prst="wedgeRoundRectCallout">
              <a:avLst>
                <a:gd name="adj1" fmla="val -6713"/>
                <a:gd name="adj2" fmla="val -92778"/>
                <a:gd name="adj3" fmla="val 16667"/>
              </a:avLst>
            </a:prstGeom>
            <a:solidFill>
              <a:schemeClr val="bg1"/>
            </a:solidFill>
            <a:ln w="9525" cap="rnd" cmpd="sng">
              <a:solidFill>
                <a:schemeClr val="accent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zh-CN" altLang="en-US" sz="1600" dirty="0"/>
                <a:t>采取有力措施，保证方案的实施</a:t>
              </a:r>
            </a:p>
          </p:txBody>
        </p:sp>
        <p:sp>
          <p:nvSpPr>
            <p:cNvPr id="21" name="AutoShape 21">
              <a:extLst>
                <a:ext uri="{FF2B5EF4-FFF2-40B4-BE49-F238E27FC236}">
                  <a16:creationId xmlns="" xmlns:a16="http://schemas.microsoft.com/office/drawing/2014/main" id="{B17C5150-EF98-449D-9A99-1F43B6A01428}"/>
                </a:ext>
              </a:extLst>
            </p:cNvPr>
            <p:cNvSpPr/>
            <p:nvPr/>
          </p:nvSpPr>
          <p:spPr>
            <a:xfrm>
              <a:off x="11005038" y="2887396"/>
              <a:ext cx="504825" cy="647700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accent1"/>
              </a:solidFill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endParaRPr lang="zh-CN" altLang="en-US" sz="1800" dirty="0"/>
            </a:p>
          </p:txBody>
        </p:sp>
        <p:sp>
          <p:nvSpPr>
            <p:cNvPr id="22" name="Oval 22">
              <a:extLst>
                <a:ext uri="{FF2B5EF4-FFF2-40B4-BE49-F238E27FC236}">
                  <a16:creationId xmlns="" xmlns:a16="http://schemas.microsoft.com/office/drawing/2014/main" id="{357F3CF2-8860-47D8-926C-02C8A68EA613}"/>
                </a:ext>
              </a:extLst>
            </p:cNvPr>
            <p:cNvSpPr/>
            <p:nvPr/>
          </p:nvSpPr>
          <p:spPr>
            <a:xfrm>
              <a:off x="11528560" y="2418291"/>
              <a:ext cx="1008062" cy="151288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rnd" cmpd="sng">
              <a:solidFill>
                <a:schemeClr val="accent1"/>
              </a:solidFill>
              <a:prstDash val="solid"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800" dirty="0"/>
                <a:t>问题</a:t>
              </a:r>
            </a:p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800" dirty="0"/>
                <a:t>解决</a:t>
              </a:r>
            </a:p>
          </p:txBody>
        </p:sp>
        <p:sp>
          <p:nvSpPr>
            <p:cNvPr id="25" name="Rectangle 6">
              <a:extLst>
                <a:ext uri="{FF2B5EF4-FFF2-40B4-BE49-F238E27FC236}">
                  <a16:creationId xmlns="" xmlns:a16="http://schemas.microsoft.com/office/drawing/2014/main" id="{651E4A98-D59B-4E28-AC69-067FBB9410E7}"/>
                </a:ext>
              </a:extLst>
            </p:cNvPr>
            <p:cNvSpPr/>
            <p:nvPr/>
          </p:nvSpPr>
          <p:spPr>
            <a:xfrm>
              <a:off x="7351351" y="2707216"/>
              <a:ext cx="865188" cy="1150938"/>
            </a:xfrm>
            <a:prstGeom prst="rect">
              <a:avLst/>
            </a:prstGeom>
            <a:solidFill>
              <a:schemeClr val="bg1"/>
            </a:solidFill>
            <a:ln w="9525" cap="rnd" cmpd="sng">
              <a:solidFill>
                <a:schemeClr val="accent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800" dirty="0"/>
                <a:t>存在</a:t>
              </a:r>
            </a:p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800" dirty="0"/>
                <a:t>问题</a:t>
              </a:r>
            </a:p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800" dirty="0"/>
                <a:t>分析</a:t>
              </a:r>
            </a:p>
          </p:txBody>
        </p:sp>
        <p:sp>
          <p:nvSpPr>
            <p:cNvPr id="26" name="Rectangle 7">
              <a:extLst>
                <a:ext uri="{FF2B5EF4-FFF2-40B4-BE49-F238E27FC236}">
                  <a16:creationId xmlns="" xmlns:a16="http://schemas.microsoft.com/office/drawing/2014/main" id="{31376107-3AFE-4BA4-A41A-2C4FA08DC45E}"/>
                </a:ext>
              </a:extLst>
            </p:cNvPr>
            <p:cNvSpPr/>
            <p:nvPr/>
          </p:nvSpPr>
          <p:spPr>
            <a:xfrm>
              <a:off x="8717965" y="2640400"/>
              <a:ext cx="865188" cy="1150938"/>
            </a:xfrm>
            <a:prstGeom prst="rect">
              <a:avLst/>
            </a:prstGeom>
            <a:solidFill>
              <a:schemeClr val="bg1"/>
            </a:solidFill>
            <a:ln w="9525" cap="rnd" cmpd="sng">
              <a:solidFill>
                <a:schemeClr val="accent1"/>
              </a:solidFill>
              <a:prstDash val="solid"/>
              <a:miter/>
              <a:headEnd type="none" w="sm" len="sm"/>
              <a:tailEnd type="none" w="sm" len="sm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800" dirty="0"/>
                <a:t>解决</a:t>
              </a:r>
            </a:p>
            <a:p>
              <a:pPr marL="0" lvl="0" indent="0" algn="ctr" eaLnBrk="1" hangingPunct="1">
                <a:spcBef>
                  <a:spcPct val="0"/>
                </a:spcBef>
                <a:buNone/>
              </a:pPr>
              <a:r>
                <a:rPr lang="zh-CN" altLang="en-US" sz="1800" dirty="0"/>
                <a:t>方案</a:t>
              </a:r>
            </a:p>
          </p:txBody>
        </p:sp>
      </p:grpSp>
      <p:sp>
        <p:nvSpPr>
          <p:cNvPr id="23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04 </a:t>
            </a:r>
            <a:r>
              <a:rPr lang="zh-CN" altLang="en-US" sz="3200" dirty="0" smtClean="0"/>
              <a:t>研究设计思路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034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73EA5F76-B93E-4151-8D8A-EA7508882ECF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1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6E2B9DED-DD15-420F-A52A-F4D4790A66CE}"/>
              </a:ext>
            </a:extLst>
          </p:cNvPr>
          <p:cNvSpPr txBox="1"/>
          <p:nvPr/>
        </p:nvSpPr>
        <p:spPr>
          <a:xfrm>
            <a:off x="5238443" y="2087466"/>
            <a:ext cx="16399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358FE844-C2D7-4F62-96C8-0A3E5D0810AB}"/>
              </a:ext>
            </a:extLst>
          </p:cNvPr>
          <p:cNvSpPr txBox="1"/>
          <p:nvPr/>
        </p:nvSpPr>
        <p:spPr>
          <a:xfrm>
            <a:off x="5371650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ONE</a:t>
            </a:r>
            <a:endParaRPr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01D71654-CCF5-4926-A54D-1452C2BEFBB1}"/>
              </a:ext>
            </a:extLst>
          </p:cNvPr>
          <p:cNvSpPr txBox="1"/>
          <p:nvPr/>
        </p:nvSpPr>
        <p:spPr>
          <a:xfrm>
            <a:off x="3287008" y="4025687"/>
            <a:ext cx="6281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+mj-ea"/>
                <a:ea typeface="+mj-ea"/>
              </a:rPr>
              <a:t>论文写作导言：写论文就像盖房子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="" xmlns:a16="http://schemas.microsoft.com/office/drawing/2014/main" id="{E0D0B2FA-B5E4-4398-90DC-2D187BD4A6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="" xmlns:a16="http://schemas.microsoft.com/office/drawing/2014/main" id="{14F96CF7-4857-4817-BF85-361C2031DF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8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EE09CF06-5249-4446-8793-D7F724938EA8}"/>
              </a:ext>
            </a:extLst>
          </p:cNvPr>
          <p:cNvSpPr txBox="1">
            <a:spLocks/>
          </p:cNvSpPr>
          <p:nvPr/>
        </p:nvSpPr>
        <p:spPr bwMode="auto">
          <a:xfrm>
            <a:off x="1587196" y="2850621"/>
            <a:ext cx="6019800" cy="32930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行业环境与竞争态势分析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企业现状分析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存在的主要问题分析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解决问题的因素分析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解决方案的提出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方案的实施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实施结果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="" xmlns:a16="http://schemas.microsoft.com/office/drawing/2014/main" id="{2C066588-856A-4D62-90B4-653482748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023" y="1142971"/>
            <a:ext cx="7010400" cy="52322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rgbClr val="FFFFFF"/>
            </a:outerShdw>
          </a:effec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j-cs"/>
              </a:rPr>
              <a:t>MBA</a:t>
            </a: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ea typeface="+mn-ea"/>
                <a:cs typeface="+mj-cs"/>
              </a:rPr>
              <a:t>论文的一般论述过程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="" xmlns:a16="http://schemas.microsoft.com/office/drawing/2014/main" id="{9C96722E-D348-4950-BA98-8EB072E5F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622" y="2112441"/>
            <a:ext cx="4560402" cy="42386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04 </a:t>
            </a:r>
            <a:r>
              <a:rPr lang="zh-CN" altLang="en-US" sz="3200" dirty="0" smtClean="0"/>
              <a:t>研究设计思路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4318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6">
            <a:extLst>
              <a:ext uri="{FF2B5EF4-FFF2-40B4-BE49-F238E27FC236}">
                <a16:creationId xmlns="" xmlns:a16="http://schemas.microsoft.com/office/drawing/2014/main" id="{02462424-EE23-420D-AE35-CAFBF4B68484}"/>
              </a:ext>
            </a:extLst>
          </p:cNvPr>
          <p:cNvSpPr txBox="1">
            <a:spLocks noChangeArrowheads="1"/>
          </p:cNvSpPr>
          <p:nvPr/>
        </p:nvSpPr>
        <p:spPr>
          <a:xfrm>
            <a:off x="3062037" y="1201923"/>
            <a:ext cx="7010400" cy="706755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anchor="ctr" anchorCtr="0" compatLnSpc="1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lnSpc>
                <a:spcPct val="100000"/>
              </a:lnSpc>
              <a:spcAft>
                <a:spcPct val="0"/>
              </a:spcAft>
              <a:defRPr/>
            </a:pPr>
            <a:r>
              <a:rPr kumimoji="1" lang="zh-CN" altLang="en-US" sz="2800" b="1" kern="0" dirty="0">
                <a:latin typeface="+mn-ea"/>
                <a:ea typeface="+mn-ea"/>
              </a:rPr>
              <a:t>结构合理的“睡美人”</a:t>
            </a:r>
          </a:p>
        </p:txBody>
      </p:sp>
      <p:sp>
        <p:nvSpPr>
          <p:cNvPr id="7" name="Rectangle 1027">
            <a:extLst>
              <a:ext uri="{FF2B5EF4-FFF2-40B4-BE49-F238E27FC236}">
                <a16:creationId xmlns="" xmlns:a16="http://schemas.microsoft.com/office/drawing/2014/main" id="{420DF797-727A-422B-85D5-BDBF95D8C0D4}"/>
              </a:ext>
            </a:extLst>
          </p:cNvPr>
          <p:cNvSpPr txBox="1">
            <a:spLocks noChangeArrowheads="1"/>
          </p:cNvSpPr>
          <p:nvPr/>
        </p:nvSpPr>
        <p:spPr>
          <a:xfrm>
            <a:off x="489250" y="1828273"/>
            <a:ext cx="10445450" cy="18716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000" kern="0" dirty="0">
                <a:latin typeface="+mn-ea"/>
              </a:rPr>
              <a:t>论文结构和篇幅</a:t>
            </a:r>
            <a:endParaRPr kumimoji="1" lang="en-US" altLang="zh-CN" sz="2000" kern="0" dirty="0">
              <a:latin typeface="+mn-ea"/>
            </a:endParaRPr>
          </a:p>
          <a:p>
            <a:pPr marL="0" indent="0" algn="just" fontAlgn="base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zh-CN" sz="2000" kern="0" dirty="0">
                <a:latin typeface="+mn-ea"/>
              </a:rPr>
              <a:t>如果把各章所占页码数换算成毫米，画出一个个正方形，再排列起来，合适的篇幅安排类似一个</a:t>
            </a:r>
            <a:r>
              <a:rPr kumimoji="1" lang="zh-CN" altLang="zh-CN" sz="2000" kern="0" dirty="0" smtClean="0">
                <a:latin typeface="+mn-ea"/>
              </a:rPr>
              <a:t>“睡美人”</a:t>
            </a:r>
            <a:r>
              <a:rPr kumimoji="1" lang="zh-CN" altLang="en-US" sz="2000" kern="0" dirty="0" smtClean="0">
                <a:latin typeface="+mn-ea"/>
              </a:rPr>
              <a:t>（正态分布）。</a:t>
            </a:r>
            <a:endParaRPr kumimoji="1" lang="zh-CN" altLang="en-US" sz="2000" kern="0" dirty="0">
              <a:latin typeface="+mn-ea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F601C3B3-B38C-4462-BDFB-7C38C13A9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037" y="2943492"/>
            <a:ext cx="6975475" cy="15128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Picture 5">
            <a:extLst>
              <a:ext uri="{FF2B5EF4-FFF2-40B4-BE49-F238E27FC236}">
                <a16:creationId xmlns="" xmlns:a16="http://schemas.microsoft.com/office/drawing/2014/main" id="{D13418A3-7FA9-4816-9F4A-4992D205E5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50"/>
          <a:stretch/>
        </p:blipFill>
        <p:spPr>
          <a:xfrm>
            <a:off x="2732010" y="4667249"/>
            <a:ext cx="5959930" cy="167018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04 </a:t>
            </a:r>
            <a:r>
              <a:rPr lang="zh-CN" altLang="en-US" sz="3200" dirty="0" smtClean="0"/>
              <a:t>研究设计思路</a:t>
            </a:r>
            <a:endParaRPr lang="zh-CN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0072437" y="3848100"/>
            <a:ext cx="146685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accent3"/>
                </a:solidFill>
              </a:rPr>
              <a:t>√</a:t>
            </a:r>
            <a:endParaRPr lang="en-US" altLang="zh-CN" sz="4800" dirty="0" smtClean="0">
              <a:solidFill>
                <a:schemeClr val="accent3"/>
              </a:solidFill>
            </a:endParaRPr>
          </a:p>
          <a:p>
            <a:endParaRPr lang="en-US" altLang="zh-CN" sz="4800" dirty="0" smtClean="0">
              <a:solidFill>
                <a:schemeClr val="accent3"/>
              </a:solidFill>
            </a:endParaRPr>
          </a:p>
          <a:p>
            <a:r>
              <a:rPr lang="en-US" altLang="zh-CN" sz="6000" dirty="0" smtClean="0">
                <a:solidFill>
                  <a:schemeClr val="accent3"/>
                </a:solidFill>
              </a:rPr>
              <a:t>×</a:t>
            </a:r>
            <a:endParaRPr lang="zh-CN" altLang="en-US" sz="6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27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73EA5F76-B93E-4151-8D8A-EA7508882ECF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5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6E2B9DED-DD15-420F-A52A-F4D4790A66CE}"/>
              </a:ext>
            </a:extLst>
          </p:cNvPr>
          <p:cNvSpPr txBox="1"/>
          <p:nvPr/>
        </p:nvSpPr>
        <p:spPr>
          <a:xfrm>
            <a:off x="5238443" y="2087466"/>
            <a:ext cx="19529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05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358FE844-C2D7-4F62-96C8-0A3E5D0810AB}"/>
              </a:ext>
            </a:extLst>
          </p:cNvPr>
          <p:cNvSpPr txBox="1"/>
          <p:nvPr/>
        </p:nvSpPr>
        <p:spPr>
          <a:xfrm>
            <a:off x="5371650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FIVE</a:t>
            </a:r>
            <a:endParaRPr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01D71654-CCF5-4926-A54D-1452C2BEFBB1}"/>
              </a:ext>
            </a:extLst>
          </p:cNvPr>
          <p:cNvSpPr txBox="1"/>
          <p:nvPr/>
        </p:nvSpPr>
        <p:spPr>
          <a:xfrm>
            <a:off x="3287008" y="3921756"/>
            <a:ext cx="5932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+mj-ea"/>
                <a:ea typeface="+mj-ea"/>
              </a:rPr>
              <a:t>正文写作要点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="" xmlns:a16="http://schemas.microsoft.com/office/drawing/2014/main" id="{E0D0B2FA-B5E4-4398-90DC-2D187BD4A6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="" xmlns:a16="http://schemas.microsoft.com/office/drawing/2014/main" id="{14F96CF7-4857-4817-BF85-361C2031DF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5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1F9CD14E-4F17-4067-B214-B6EE40F6AA8F}"/>
              </a:ext>
            </a:extLst>
          </p:cNvPr>
          <p:cNvSpPr txBox="1">
            <a:spLocks/>
          </p:cNvSpPr>
          <p:nvPr/>
        </p:nvSpPr>
        <p:spPr bwMode="auto">
          <a:xfrm>
            <a:off x="3338763" y="1945745"/>
            <a:ext cx="7696200" cy="457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学位论文绪论部分，通常包括以下几节：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第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章 绪论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	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1.1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研究背景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	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1.2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国内外研究现状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	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1.3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研究目的和意义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	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1.4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研究方法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            1.5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研究内容与论文结构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="" xmlns:a16="http://schemas.microsoft.com/office/drawing/2014/main" id="{E73D0251-5E1D-4490-8616-85711EA6FEEE}"/>
              </a:ext>
            </a:extLst>
          </p:cNvPr>
          <p:cNvSpPr txBox="1">
            <a:spLocks/>
          </p:cNvSpPr>
          <p:nvPr/>
        </p:nvSpPr>
        <p:spPr>
          <a:xfrm>
            <a:off x="762000" y="1453714"/>
            <a:ext cx="7010400" cy="521970"/>
          </a:xfrm>
          <a:prstGeom prst="rect">
            <a:avLst/>
          </a:prstGeom>
          <a:effectLst>
            <a:outerShdw dist="35921" dir="2699999" algn="ctr" rotWithShape="0">
              <a:schemeClr val="bg2">
                <a:alpha val="100000"/>
              </a:schemeClr>
            </a:outerShdw>
          </a:effectLst>
        </p:spPr>
        <p:txBody>
          <a:bodyPr vert="horz" wrap="square"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2800" dirty="0"/>
              <a:t>绪论的写作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05 </a:t>
            </a:r>
            <a:r>
              <a:rPr lang="zh-CN" altLang="en-US" sz="3200" dirty="0" smtClean="0"/>
              <a:t>正文写作要点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4685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="" xmlns:a16="http://schemas.microsoft.com/office/drawing/2014/main" id="{E73D0251-5E1D-4490-8616-85711EA6FEEE}"/>
              </a:ext>
            </a:extLst>
          </p:cNvPr>
          <p:cNvSpPr txBox="1">
            <a:spLocks/>
          </p:cNvSpPr>
          <p:nvPr/>
        </p:nvSpPr>
        <p:spPr>
          <a:xfrm>
            <a:off x="762000" y="1453714"/>
            <a:ext cx="7010400" cy="521970"/>
          </a:xfrm>
          <a:prstGeom prst="rect">
            <a:avLst/>
          </a:prstGeom>
          <a:effectLst>
            <a:outerShdw dist="35921" dir="2699999" algn="ctr" rotWithShape="0">
              <a:schemeClr val="bg2">
                <a:alpha val="100000"/>
              </a:schemeClr>
            </a:outerShdw>
          </a:effectLst>
        </p:spPr>
        <p:txBody>
          <a:bodyPr vert="horz" wrap="square"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2800" dirty="0"/>
              <a:t>理论概述的写作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E84F151F-B0C2-4420-987D-6787964208AB}"/>
              </a:ext>
            </a:extLst>
          </p:cNvPr>
          <p:cNvSpPr txBox="1">
            <a:spLocks/>
          </p:cNvSpPr>
          <p:nvPr/>
        </p:nvSpPr>
        <p:spPr bwMode="auto">
          <a:xfrm>
            <a:off x="762000" y="2425407"/>
            <a:ext cx="7696200" cy="457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理论概述内容组成：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）理论的历史发展过程。 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2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）理论内容的概述。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3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）理论在国内外的应用案例介绍。 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="" xmlns:a16="http://schemas.microsoft.com/office/drawing/2014/main" id="{6D3B469D-0C5D-40F6-82D7-8440AEE51B58}"/>
              </a:ext>
            </a:extLst>
          </p:cNvPr>
          <p:cNvSpPr txBox="1">
            <a:spLocks/>
          </p:cNvSpPr>
          <p:nvPr/>
        </p:nvSpPr>
        <p:spPr bwMode="auto">
          <a:xfrm>
            <a:off x="5748588" y="2105025"/>
            <a:ext cx="5157537" cy="28670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理论概述写作经常出现的问题：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（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1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）概念介绍过多。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（</a:t>
            </a:r>
            <a:r>
              <a:rPr kumimoji="1" lang="en-US" altLang="zh-CN" sz="2000" b="0" kern="0" dirty="0">
                <a:solidFill>
                  <a:srgbClr val="000000"/>
                </a:solidFill>
                <a:latin typeface="+mn-ea"/>
              </a:rPr>
              <a:t>2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）没有抓住理论主流。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kern="0" dirty="0">
                <a:solidFill>
                  <a:srgbClr val="000000"/>
                </a:solidFill>
                <a:latin typeface="+mn-ea"/>
              </a:rPr>
              <a:t>（</a:t>
            </a:r>
            <a:r>
              <a:rPr kumimoji="1" lang="en-US" altLang="zh-CN" sz="2000" b="0" kern="0" dirty="0">
                <a:solidFill>
                  <a:srgbClr val="000000"/>
                </a:solidFill>
                <a:latin typeface="+mn-ea"/>
              </a:rPr>
              <a:t>3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）内容陈旧。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（</a:t>
            </a:r>
            <a:r>
              <a:rPr kumimoji="1" lang="en-US" altLang="zh-CN" sz="2000" b="0" kern="0" dirty="0">
                <a:solidFill>
                  <a:srgbClr val="000000"/>
                </a:solidFill>
                <a:latin typeface="+mn-ea"/>
              </a:rPr>
              <a:t>4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）介绍有争议的理论</a:t>
            </a:r>
            <a:r>
              <a:rPr kumimoji="1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。（杂网络来源）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05 </a:t>
            </a:r>
            <a:r>
              <a:rPr lang="zh-CN" altLang="en-US" sz="3200" dirty="0" smtClean="0"/>
              <a:t>正文写作要点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8266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="" xmlns:a16="http://schemas.microsoft.com/office/drawing/2014/main" id="{E73D0251-5E1D-4490-8616-85711EA6FEEE}"/>
              </a:ext>
            </a:extLst>
          </p:cNvPr>
          <p:cNvSpPr txBox="1">
            <a:spLocks/>
          </p:cNvSpPr>
          <p:nvPr/>
        </p:nvSpPr>
        <p:spPr>
          <a:xfrm>
            <a:off x="762000" y="1453714"/>
            <a:ext cx="7010400" cy="521970"/>
          </a:xfrm>
          <a:prstGeom prst="rect">
            <a:avLst/>
          </a:prstGeom>
          <a:effectLst>
            <a:outerShdw dist="35921" dir="2699999" algn="ctr" rotWithShape="0">
              <a:schemeClr val="bg2">
                <a:alpha val="100000"/>
              </a:schemeClr>
            </a:outerShdw>
          </a:effectLst>
        </p:spPr>
        <p:txBody>
          <a:bodyPr vert="horz" wrap="square"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+mn-ea"/>
                <a:ea typeface="+mn-ea"/>
              </a:rPr>
              <a:t>环境分析与行业分析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49AFE9FC-D7D4-45E6-9063-F97BC04AF1C8}"/>
              </a:ext>
            </a:extLst>
          </p:cNvPr>
          <p:cNvSpPr txBox="1">
            <a:spLocks/>
          </p:cNvSpPr>
          <p:nvPr/>
        </p:nvSpPr>
        <p:spPr bwMode="auto">
          <a:xfrm>
            <a:off x="219007" y="2756596"/>
            <a:ext cx="6981893" cy="3374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企业环境是指存在于企业周围、影响企业经营活动及其发展的各种客观因素与力量，一般可以概括为外部一般环境、行业环境、竞争对手三个方面。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建议在环境分析时，多提供相应的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ea"/>
                <a:cs typeface="+mn-cs"/>
              </a:rPr>
              <a:t>数据图表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，而不是干巴巴的文字，这样更具有说服力。 </a:t>
            </a:r>
          </a:p>
        </p:txBody>
      </p:sp>
      <p:graphicFrame>
        <p:nvGraphicFramePr>
          <p:cNvPr id="9" name="Object 4">
            <a:extLst>
              <a:ext uri="{FF2B5EF4-FFF2-40B4-BE49-F238E27FC236}">
                <a16:creationId xmlns="" xmlns:a16="http://schemas.microsoft.com/office/drawing/2014/main" id="{012D04C6-B2EC-4F14-AA0B-8A534CEC75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04731"/>
              </p:ext>
            </p:extLst>
          </p:nvPr>
        </p:nvGraphicFramePr>
        <p:xfrm>
          <a:off x="7772400" y="1291789"/>
          <a:ext cx="3648006" cy="24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r:id="rId3" imgW="5800090" imgH="4410710" progId="Visio.Drawing.11">
                  <p:embed/>
                </p:oleObj>
              </mc:Choice>
              <mc:Fallback>
                <p:oleObj r:id="rId3" imgW="5800090" imgH="4410710" progId="Visio.Drawing.11">
                  <p:embed/>
                  <p:pic>
                    <p:nvPicPr>
                      <p:cNvPr id="11776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72400" y="1291789"/>
                        <a:ext cx="3648006" cy="2441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6">
            <a:extLst>
              <a:ext uri="{FF2B5EF4-FFF2-40B4-BE49-F238E27FC236}">
                <a16:creationId xmlns="" xmlns:a16="http://schemas.microsoft.com/office/drawing/2014/main" id="{AF7CE92A-736A-4FBB-B5C7-05AC906F6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208" y="4168962"/>
            <a:ext cx="3257727" cy="2441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05 </a:t>
            </a:r>
            <a:r>
              <a:rPr lang="zh-CN" altLang="en-US" sz="3200" dirty="0" smtClean="0"/>
              <a:t>正文写作要点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184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="" xmlns:a16="http://schemas.microsoft.com/office/drawing/2014/main" id="{E73D0251-5E1D-4490-8616-85711EA6FEEE}"/>
              </a:ext>
            </a:extLst>
          </p:cNvPr>
          <p:cNvSpPr txBox="1">
            <a:spLocks/>
          </p:cNvSpPr>
          <p:nvPr/>
        </p:nvSpPr>
        <p:spPr>
          <a:xfrm>
            <a:off x="762000" y="1453714"/>
            <a:ext cx="7010400" cy="521970"/>
          </a:xfrm>
          <a:prstGeom prst="rect">
            <a:avLst/>
          </a:prstGeom>
          <a:effectLst>
            <a:outerShdw dist="35921" dir="2699999" algn="ctr" rotWithShape="0">
              <a:schemeClr val="bg2">
                <a:alpha val="100000"/>
              </a:schemeClr>
            </a:outerShdw>
          </a:effectLst>
        </p:spPr>
        <p:txBody>
          <a:bodyPr vert="horz" wrap="square"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2800" dirty="0"/>
              <a:t>企业现状分析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B3EAFB9B-B950-487A-9DC1-85F5C7D2D318}"/>
              </a:ext>
            </a:extLst>
          </p:cNvPr>
          <p:cNvSpPr txBox="1">
            <a:spLocks/>
          </p:cNvSpPr>
          <p:nvPr/>
        </p:nvSpPr>
        <p:spPr bwMode="auto">
          <a:xfrm>
            <a:off x="1587196" y="2471057"/>
            <a:ext cx="9829800" cy="237716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企业现状描述的主要目的是：第一，使读者了解企业基本概况和内部运营的现状；第二，为研究问题的提出和研究课题的提炼提供客观的数据。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企业现状描述一般包括历史沿革和企业概况、组织结构、主要产品、市场或供应状况、主要经营指标等方面。 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05 </a:t>
            </a:r>
            <a:r>
              <a:rPr lang="zh-CN" altLang="en-US" sz="3200" dirty="0" smtClean="0"/>
              <a:t>正文写作要点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5601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="" xmlns:a16="http://schemas.microsoft.com/office/drawing/2014/main" id="{E73D0251-5E1D-4490-8616-85711EA6FEEE}"/>
              </a:ext>
            </a:extLst>
          </p:cNvPr>
          <p:cNvSpPr txBox="1">
            <a:spLocks/>
          </p:cNvSpPr>
          <p:nvPr/>
        </p:nvSpPr>
        <p:spPr>
          <a:xfrm>
            <a:off x="762000" y="1453714"/>
            <a:ext cx="7010400" cy="521970"/>
          </a:xfrm>
          <a:prstGeom prst="rect">
            <a:avLst/>
          </a:prstGeom>
          <a:effectLst>
            <a:outerShdw dist="35921" dir="2699999" algn="ctr" rotWithShape="0">
              <a:schemeClr val="bg2">
                <a:alpha val="100000"/>
              </a:schemeClr>
            </a:outerShdw>
          </a:effectLst>
        </p:spPr>
        <p:txBody>
          <a:bodyPr vert="horz" wrap="square"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2800" dirty="0"/>
              <a:t>存在问题分析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="" xmlns:a16="http://schemas.microsoft.com/office/drawing/2014/main" id="{A2FEF50E-28FB-4FBA-90ED-1E2ADC6BC7B2}"/>
              </a:ext>
            </a:extLst>
          </p:cNvPr>
          <p:cNvSpPr txBox="1">
            <a:spLocks/>
          </p:cNvSpPr>
          <p:nvPr/>
        </p:nvSpPr>
        <p:spPr bwMode="auto">
          <a:xfrm>
            <a:off x="1501471" y="2434392"/>
            <a:ext cx="9468530" cy="457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）进行问题初步归类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2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）提炼出若干问题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3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）提炼核心问题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也就是最关键、最重要，决定或者影响着其他问题。核心问题解决了，其他问题往往可以迎刃而解。 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05 </a:t>
            </a:r>
            <a:r>
              <a:rPr lang="zh-CN" altLang="en-US" sz="3200" dirty="0" smtClean="0"/>
              <a:t>正文写作要点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3536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="" xmlns:a16="http://schemas.microsoft.com/office/drawing/2014/main" id="{E73D0251-5E1D-4490-8616-85711EA6FEEE}"/>
              </a:ext>
            </a:extLst>
          </p:cNvPr>
          <p:cNvSpPr txBox="1">
            <a:spLocks/>
          </p:cNvSpPr>
          <p:nvPr/>
        </p:nvSpPr>
        <p:spPr>
          <a:xfrm>
            <a:off x="762000" y="1453714"/>
            <a:ext cx="7010400" cy="521970"/>
          </a:xfrm>
          <a:prstGeom prst="rect">
            <a:avLst/>
          </a:prstGeom>
          <a:effectLst>
            <a:outerShdw dist="35921" dir="2699999" algn="ctr" rotWithShape="0">
              <a:schemeClr val="bg2">
                <a:alpha val="100000"/>
              </a:schemeClr>
            </a:outerShdw>
          </a:effectLst>
        </p:spPr>
        <p:txBody>
          <a:bodyPr vert="horz" wrap="square"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2800" dirty="0"/>
              <a:t>解决方案部分的写法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D9042FBB-8877-4CDE-AEA9-586DE072DF80}"/>
              </a:ext>
            </a:extLst>
          </p:cNvPr>
          <p:cNvSpPr txBox="1">
            <a:spLocks/>
          </p:cNvSpPr>
          <p:nvPr/>
        </p:nvSpPr>
        <p:spPr bwMode="auto">
          <a:xfrm>
            <a:off x="1293282" y="2286000"/>
            <a:ext cx="9958387" cy="457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解决方案是针对前面分析的主要问题，而采取的一系列策略、方法、计划和行动。解决方案设计要有明确的目标原则、整体思路和构成内容，这样才能对企业具体问题提出切实合理的解决办法，有利于问题的彻底解决。 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解决方案是针对某些已经体现出的，或者可以预期的问题、不足、缺陷、需求等，所提出的一个解决问题的方案（建议书、计划表），同时能够确保该方案可以有效的执行。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提出解决方案过程中，需要综合考虑经营背景、需要解决的问题（及产生问题的原因）、企业可用资源、管理思想和方法等各种因素，需要创造性思维，提出针对企业实际的方案。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05 </a:t>
            </a:r>
            <a:r>
              <a:rPr lang="zh-CN" altLang="en-US" sz="3200" dirty="0" smtClean="0"/>
              <a:t>正文写作要点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4197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04ADAE7F-8CAC-47A8-B0D6-31CFA1700B63}"/>
              </a:ext>
            </a:extLst>
          </p:cNvPr>
          <p:cNvSpPr txBox="1">
            <a:spLocks/>
          </p:cNvSpPr>
          <p:nvPr/>
        </p:nvSpPr>
        <p:spPr bwMode="auto">
          <a:xfrm>
            <a:off x="822892" y="2286000"/>
            <a:ext cx="10546216" cy="457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解决方案需要具备三个特性：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第一，针对性。和前一章的分析前后呼应，解决前面提出的主要问题。很多论文前面分析问题和后面的解决方案脱节，提出的问题没有得到解决，论文就失去了意义；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第二，先进性。所采用的理论方法，是科学的、先进的。例如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CRM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系统是客户管理新方法，采用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CRM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，一定程度上体现了大客户管理思想的先进性；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第三，可行性。方案中列出的每项工作，都要执行，需要人力、资金、精力等投入，计划之间需要衔接。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="" xmlns:a16="http://schemas.microsoft.com/office/drawing/2014/main" id="{3DBA6867-C4B7-4044-9F5F-BAD1ABABF68B}"/>
              </a:ext>
            </a:extLst>
          </p:cNvPr>
          <p:cNvSpPr txBox="1">
            <a:spLocks/>
          </p:cNvSpPr>
          <p:nvPr/>
        </p:nvSpPr>
        <p:spPr>
          <a:xfrm>
            <a:off x="762000" y="1453714"/>
            <a:ext cx="7010400" cy="521970"/>
          </a:xfrm>
          <a:prstGeom prst="rect">
            <a:avLst/>
          </a:prstGeom>
          <a:effectLst>
            <a:outerShdw dist="35921" dir="2699999" algn="ctr" rotWithShape="0">
              <a:schemeClr val="bg2">
                <a:alpha val="100000"/>
              </a:schemeClr>
            </a:outerShdw>
          </a:effectLst>
        </p:spPr>
        <p:txBody>
          <a:bodyPr vert="horz" wrap="square"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Wingdings" panose="05000000000000000000" pitchFamily="2" charset="2"/>
              <a:buChar char="n"/>
            </a:pPr>
            <a:r>
              <a:rPr lang="zh-CN" altLang="en-US" sz="2800" dirty="0"/>
              <a:t>解决方案部分的写法</a:t>
            </a:r>
          </a:p>
        </p:txBody>
      </p:sp>
      <p:sp>
        <p:nvSpPr>
          <p:cNvPr id="8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05 </a:t>
            </a:r>
            <a:r>
              <a:rPr lang="zh-CN" altLang="en-US" sz="3200" dirty="0" smtClean="0"/>
              <a:t>正文写作要点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1920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61E7CADB-E39A-4C5D-9777-F5A854A994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171" y="316502"/>
            <a:ext cx="7882893" cy="530225"/>
          </a:xfrm>
        </p:spPr>
        <p:txBody>
          <a:bodyPr/>
          <a:lstStyle/>
          <a:p>
            <a:r>
              <a:rPr lang="en-US" altLang="zh-CN" sz="3200" b="1" dirty="0" smtClean="0">
                <a:latin typeface="+mj-ea"/>
                <a:ea typeface="+mj-ea"/>
              </a:rPr>
              <a:t>01 </a:t>
            </a:r>
            <a:r>
              <a:rPr lang="zh-CN" altLang="en-US" sz="3200" b="1" dirty="0" smtClean="0">
                <a:latin typeface="+mj-ea"/>
                <a:ea typeface="+mj-ea"/>
              </a:rPr>
              <a:t>论文</a:t>
            </a:r>
            <a:r>
              <a:rPr lang="zh-CN" altLang="en-US" sz="3200" b="1" dirty="0">
                <a:latin typeface="+mj-ea"/>
                <a:ea typeface="+mj-ea"/>
              </a:rPr>
              <a:t>写作导言：写论文就像盖房子</a:t>
            </a:r>
          </a:p>
          <a:p>
            <a:endParaRPr lang="zh-CN" altLang="en-US" sz="3200" dirty="0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11A393AE-EFD4-4BB3-B029-1A2087851F0E}"/>
              </a:ext>
            </a:extLst>
          </p:cNvPr>
          <p:cNvSpPr txBox="1"/>
          <p:nvPr/>
        </p:nvSpPr>
        <p:spPr>
          <a:xfrm>
            <a:off x="158171" y="2312564"/>
            <a:ext cx="5451049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随着经济的发展，村庄里不少人家都盖起了小楼，乡里要求推进新农村建设，对危旧平房进行改造(</a:t>
            </a:r>
            <a:r>
              <a:rPr lang="zh-CN" altLang="en-US" dirty="0">
                <a:solidFill>
                  <a:srgbClr val="FF0000"/>
                </a:solidFill>
              </a:rPr>
              <a:t>外部环境变化</a:t>
            </a:r>
            <a:r>
              <a:rPr lang="zh-CN" altLang="en-US" dirty="0"/>
              <a:t>);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家里生了小孩，人口增加了(</a:t>
            </a:r>
            <a:r>
              <a:rPr lang="zh-CN" altLang="en-US" dirty="0">
                <a:solidFill>
                  <a:srgbClr val="FF0000"/>
                </a:solidFill>
              </a:rPr>
              <a:t>内部需求增加</a:t>
            </a:r>
            <a:r>
              <a:rPr lang="zh-CN" altLang="en-US" dirty="0"/>
              <a:t>)，原来的平房面积不够用了，并且屋顶经常漏水、墙体开裂、墙面装修脱落。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5" name="AutoShape 5">
            <a:extLst>
              <a:ext uri="{FF2B5EF4-FFF2-40B4-BE49-F238E27FC236}">
                <a16:creationId xmlns="" xmlns:a16="http://schemas.microsoft.com/office/drawing/2014/main" id="{4B6BED0D-F5DA-4801-A98D-B3A781536A31}"/>
              </a:ext>
            </a:extLst>
          </p:cNvPr>
          <p:cNvSpPr/>
          <p:nvPr/>
        </p:nvSpPr>
        <p:spPr>
          <a:xfrm>
            <a:off x="5876680" y="2330967"/>
            <a:ext cx="1727200" cy="1008062"/>
          </a:xfrm>
          <a:custGeom>
            <a:avLst/>
            <a:gdLst>
              <a:gd name="txL" fmla="*/ 3375 w 21600"/>
              <a:gd name="txT" fmla="*/ 5400 h 21600"/>
              <a:gd name="txR" fmla="*/ 18900 w 21600"/>
              <a:gd name="txB" fmla="*/ 16200 h 21600"/>
            </a:gdLst>
            <a:ahLst/>
            <a:cxnLst>
              <a:cxn ang="17694720">
                <a:pos x="2147483646" y="0"/>
              </a:cxn>
              <a:cxn ang="11796480">
                <a:pos x="0" y="2147483646"/>
              </a:cxn>
              <a:cxn ang="589824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AutoShape 5">
            <a:extLst>
              <a:ext uri="{FF2B5EF4-FFF2-40B4-BE49-F238E27FC236}">
                <a16:creationId xmlns="" xmlns:a16="http://schemas.microsoft.com/office/drawing/2014/main" id="{26576700-8F8A-4DCA-BDCB-B471C9CD93F9}"/>
              </a:ext>
            </a:extLst>
          </p:cNvPr>
          <p:cNvSpPr/>
          <p:nvPr/>
        </p:nvSpPr>
        <p:spPr>
          <a:xfrm>
            <a:off x="5876680" y="3644124"/>
            <a:ext cx="1727200" cy="1008062"/>
          </a:xfrm>
          <a:custGeom>
            <a:avLst/>
            <a:gdLst>
              <a:gd name="txL" fmla="*/ 3375 w 21600"/>
              <a:gd name="txT" fmla="*/ 5400 h 21600"/>
              <a:gd name="txR" fmla="*/ 18900 w 21600"/>
              <a:gd name="txB" fmla="*/ 16200 h 21600"/>
            </a:gdLst>
            <a:ahLst/>
            <a:cxnLst>
              <a:cxn ang="17694720">
                <a:pos x="2147483646" y="0"/>
              </a:cxn>
              <a:cxn ang="11796480">
                <a:pos x="0" y="2147483646"/>
              </a:cxn>
              <a:cxn ang="5898240">
                <a:pos x="2147483646" y="2147483646"/>
              </a:cxn>
              <a:cxn ang="0">
                <a:pos x="2147483646" y="2147483646"/>
              </a:cxn>
            </a:cxnLst>
            <a:rect l="txL" t="txT" r="txR" b="txB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D14AC29B-6B30-40A0-968F-E5CFCE88B2CB}"/>
              </a:ext>
            </a:extLst>
          </p:cNvPr>
          <p:cNvSpPr txBox="1"/>
          <p:nvPr/>
        </p:nvSpPr>
        <p:spPr>
          <a:xfrm>
            <a:off x="8582072" y="2457532"/>
            <a:ext cx="2760482" cy="499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拆掉重建</a:t>
            </a:r>
          </a:p>
        </p:txBody>
      </p:sp>
      <p:pic>
        <p:nvPicPr>
          <p:cNvPr id="9" name="Picture 4" descr="BD06663_">
            <a:extLst>
              <a:ext uri="{FF2B5EF4-FFF2-40B4-BE49-F238E27FC236}">
                <a16:creationId xmlns="" xmlns:a16="http://schemas.microsoft.com/office/drawing/2014/main" id="{437AD0B6-1769-429A-B0C2-D8931EFD4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016" y="2432154"/>
            <a:ext cx="1928813" cy="1825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AE4E4054-3729-4F89-88D6-6D4505F3A006}"/>
              </a:ext>
            </a:extLst>
          </p:cNvPr>
          <p:cNvSpPr txBox="1"/>
          <p:nvPr/>
        </p:nvSpPr>
        <p:spPr>
          <a:xfrm>
            <a:off x="5437588" y="1507774"/>
            <a:ext cx="6103854" cy="580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有两种可行的方案</a:t>
            </a:r>
            <a:endParaRPr lang="en-US" altLang="zh-CN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F1FDF29E-0000-411E-9848-354DE1AA241F}"/>
              </a:ext>
            </a:extLst>
          </p:cNvPr>
          <p:cNvSpPr txBox="1"/>
          <p:nvPr/>
        </p:nvSpPr>
        <p:spPr>
          <a:xfrm>
            <a:off x="8749397" y="3948100"/>
            <a:ext cx="3284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维修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273A008B-F612-4A69-9405-5FB616B57A48}"/>
              </a:ext>
            </a:extLst>
          </p:cNvPr>
          <p:cNvSpPr txBox="1"/>
          <p:nvPr/>
        </p:nvSpPr>
        <p:spPr>
          <a:xfrm>
            <a:off x="8169112" y="4652186"/>
            <a:ext cx="3864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二者在投资、工期等方面各有优劣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538DE0BA-4A24-4D5A-A56F-B6FF03FBBC67}"/>
              </a:ext>
            </a:extLst>
          </p:cNvPr>
          <p:cNvSpPr txBox="1"/>
          <p:nvPr/>
        </p:nvSpPr>
        <p:spPr>
          <a:xfrm>
            <a:off x="2643296" y="5639206"/>
            <a:ext cx="74921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D42700"/>
                </a:solidFill>
              </a:rPr>
              <a:t>因此在决策前，需要论证到底是重建还是维修？</a:t>
            </a:r>
          </a:p>
        </p:txBody>
      </p:sp>
    </p:spTree>
    <p:extLst>
      <p:ext uri="{BB962C8B-B14F-4D97-AF65-F5344CB8AC3E}">
        <p14:creationId xmlns:p14="http://schemas.microsoft.com/office/powerpoint/2010/main" val="408833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="" xmlns:a16="http://schemas.microsoft.com/office/drawing/2014/main" id="{E73D0251-5E1D-4490-8616-85711EA6FEEE}"/>
              </a:ext>
            </a:extLst>
          </p:cNvPr>
          <p:cNvSpPr txBox="1">
            <a:spLocks/>
          </p:cNvSpPr>
          <p:nvPr/>
        </p:nvSpPr>
        <p:spPr>
          <a:xfrm>
            <a:off x="762000" y="1453714"/>
            <a:ext cx="7010400" cy="521970"/>
          </a:xfrm>
          <a:prstGeom prst="rect">
            <a:avLst/>
          </a:prstGeom>
          <a:effectLst>
            <a:outerShdw dist="35921" dir="2699999" algn="ctr" rotWithShape="0">
              <a:schemeClr val="bg2">
                <a:alpha val="100000"/>
              </a:schemeClr>
            </a:outerShdw>
          </a:effectLst>
        </p:spPr>
        <p:txBody>
          <a:bodyPr vert="horz" wrap="square"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2800" dirty="0"/>
              <a:t>实施方案设计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5B0B3F7A-6257-4A8B-8F7B-9596850E9D86}"/>
              </a:ext>
            </a:extLst>
          </p:cNvPr>
          <p:cNvSpPr txBox="1">
            <a:spLocks/>
          </p:cNvSpPr>
          <p:nvPr/>
        </p:nvSpPr>
        <p:spPr bwMode="auto">
          <a:xfrm>
            <a:off x="3924300" y="1975684"/>
            <a:ext cx="7696200" cy="457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实施方案的一般内容：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1.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实施目标和进度计划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2.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重点难点分析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3.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保障措施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4.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风险分析与控制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5.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实施效果评价 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05 </a:t>
            </a:r>
            <a:r>
              <a:rPr lang="zh-CN" altLang="en-US" sz="3200" dirty="0" smtClean="0"/>
              <a:t>正文写作要点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977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="" xmlns:a16="http://schemas.microsoft.com/office/drawing/2014/main" id="{E73D0251-5E1D-4490-8616-85711EA6FEEE}"/>
              </a:ext>
            </a:extLst>
          </p:cNvPr>
          <p:cNvSpPr txBox="1">
            <a:spLocks/>
          </p:cNvSpPr>
          <p:nvPr/>
        </p:nvSpPr>
        <p:spPr>
          <a:xfrm>
            <a:off x="762000" y="1453714"/>
            <a:ext cx="7010400" cy="521970"/>
          </a:xfrm>
          <a:prstGeom prst="rect">
            <a:avLst/>
          </a:prstGeom>
          <a:effectLst>
            <a:outerShdw dist="35921" dir="2699999" algn="ctr" rotWithShape="0">
              <a:schemeClr val="bg2">
                <a:alpha val="100000"/>
              </a:schemeClr>
            </a:outerShdw>
          </a:effectLst>
        </p:spPr>
        <p:txBody>
          <a:bodyPr vert="horz" wrap="square"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2800" dirty="0"/>
              <a:t>结论的写法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453ACCC8-DD36-4B2B-9650-24CB2675FC46}"/>
              </a:ext>
            </a:extLst>
          </p:cNvPr>
          <p:cNvSpPr txBox="1">
            <a:spLocks/>
          </p:cNvSpPr>
          <p:nvPr/>
        </p:nvSpPr>
        <p:spPr bwMode="auto">
          <a:xfrm>
            <a:off x="1420586" y="2286000"/>
            <a:ext cx="9829800" cy="457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论文的结论，就是论文的终结。这是论文内容发展的必然结果，也是全篇逻辑推理必然得出的结论。</a:t>
            </a:r>
          </a:p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rgbClr val="CC330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古人说作文要“凤头、猪肚、豹尾”，就是说：开头要写得漂亮，中间要写得充实，结尾要写得响亮有力。古人说：“结句当如撞钟，清音有余。” </a:t>
            </a:r>
          </a:p>
        </p:txBody>
      </p:sp>
      <p:sp>
        <p:nvSpPr>
          <p:cNvPr id="6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05 </a:t>
            </a:r>
            <a:r>
              <a:rPr lang="zh-CN" altLang="en-US" sz="3200" dirty="0" smtClean="0"/>
              <a:t>正文写作要点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0522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="" xmlns:a16="http://schemas.microsoft.com/office/drawing/2014/main" id="{E73D0251-5E1D-4490-8616-85711EA6FEEE}"/>
              </a:ext>
            </a:extLst>
          </p:cNvPr>
          <p:cNvSpPr txBox="1">
            <a:spLocks/>
          </p:cNvSpPr>
          <p:nvPr/>
        </p:nvSpPr>
        <p:spPr>
          <a:xfrm>
            <a:off x="762000" y="1453714"/>
            <a:ext cx="7010400" cy="521970"/>
          </a:xfrm>
          <a:prstGeom prst="rect">
            <a:avLst/>
          </a:prstGeom>
          <a:effectLst>
            <a:outerShdw dist="35921" dir="2699999" algn="ctr" rotWithShape="0">
              <a:schemeClr val="bg2">
                <a:alpha val="100000"/>
              </a:schemeClr>
            </a:outerShdw>
          </a:effectLst>
        </p:spPr>
        <p:txBody>
          <a:bodyPr vert="horz" wrap="square"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2800" dirty="0"/>
              <a:t>结论的写法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D0AD948F-8E24-4015-B061-5DD3A183A4A2}"/>
              </a:ext>
            </a:extLst>
          </p:cNvPr>
          <p:cNvSpPr txBox="1">
            <a:spLocks/>
          </p:cNvSpPr>
          <p:nvPr/>
        </p:nvSpPr>
        <p:spPr bwMode="auto">
          <a:xfrm>
            <a:off x="1077686" y="2286000"/>
            <a:ext cx="10706100" cy="457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完整的结论必须准确、完整、明确、精练。该部分的写作内容一般应包括以下几个方面：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）本文研究结果说明了什么问题，解决了什么问题，提出了什么新的方法；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2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）对前人有关的看法作了哪些修正、补充、发展、证实或否定；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3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）本文研究的不足之处或遗留未解决的问题，以及对解决这些问题的可能的关键点和方向。 </a:t>
            </a:r>
          </a:p>
        </p:txBody>
      </p:sp>
      <p:sp>
        <p:nvSpPr>
          <p:cNvPr id="7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05 </a:t>
            </a:r>
            <a:r>
              <a:rPr lang="zh-CN" altLang="en-US" sz="3200" dirty="0" smtClean="0"/>
              <a:t>正文写作要点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2114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73EA5F76-B93E-4151-8D8A-EA7508882ECF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6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6E2B9DED-DD15-420F-A52A-F4D4790A66CE}"/>
              </a:ext>
            </a:extLst>
          </p:cNvPr>
          <p:cNvSpPr txBox="1"/>
          <p:nvPr/>
        </p:nvSpPr>
        <p:spPr>
          <a:xfrm>
            <a:off x="5238443" y="2087466"/>
            <a:ext cx="195293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06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358FE844-C2D7-4F62-96C8-0A3E5D0810AB}"/>
              </a:ext>
            </a:extLst>
          </p:cNvPr>
          <p:cNvSpPr txBox="1"/>
          <p:nvPr/>
        </p:nvSpPr>
        <p:spPr>
          <a:xfrm>
            <a:off x="5371650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SIX</a:t>
            </a:r>
            <a:endParaRPr lang="zh-CN" altLang="en-US" sz="2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01D71654-CCF5-4926-A54D-1452C2BEFBB1}"/>
              </a:ext>
            </a:extLst>
          </p:cNvPr>
          <p:cNvSpPr txBox="1"/>
          <p:nvPr/>
        </p:nvSpPr>
        <p:spPr>
          <a:xfrm>
            <a:off x="3287008" y="3921756"/>
            <a:ext cx="5932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+mj-ea"/>
                <a:ea typeface="+mj-ea"/>
              </a:rPr>
              <a:t>论文写作注意</a:t>
            </a:r>
          </a:p>
        </p:txBody>
      </p:sp>
      <p:pic>
        <p:nvPicPr>
          <p:cNvPr id="18" name="图形 17">
            <a:extLst>
              <a:ext uri="{FF2B5EF4-FFF2-40B4-BE49-F238E27FC236}">
                <a16:creationId xmlns="" xmlns:a16="http://schemas.microsoft.com/office/drawing/2014/main" id="{E0D0B2FA-B5E4-4398-90DC-2D187BD4A6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="" xmlns:a16="http://schemas.microsoft.com/office/drawing/2014/main" id="{14F96CF7-4857-4817-BF85-361C2031DF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="" xmlns:a16="http://schemas.microsoft.com/office/drawing/2014/main" id="{D8242BC6-8D31-4478-B01C-809DAEE50B44}"/>
              </a:ext>
            </a:extLst>
          </p:cNvPr>
          <p:cNvSpPr txBox="1">
            <a:spLocks/>
          </p:cNvSpPr>
          <p:nvPr/>
        </p:nvSpPr>
        <p:spPr bwMode="auto">
          <a:xfrm>
            <a:off x="2240755" y="1944158"/>
            <a:ext cx="7710487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管理专业语言</a:t>
            </a: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规范的汉语语言</a:t>
            </a:r>
          </a:p>
          <a:p>
            <a:pPr marR="0" lvl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）语音规范的标准 </a:t>
            </a:r>
          </a:p>
          <a:p>
            <a:pPr marR="0" lvl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2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）词汇规范的标准</a:t>
            </a:r>
          </a:p>
          <a:p>
            <a:pPr marR="0" lvl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3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）语法规范的标准</a:t>
            </a:r>
          </a:p>
          <a:p>
            <a:pPr marR="0" lvl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4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）文字规范的标准</a:t>
            </a:r>
          </a:p>
          <a:p>
            <a:pPr marR="0" lvl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5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）避免行业用语</a:t>
            </a: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客观务实的风格</a:t>
            </a:r>
          </a:p>
        </p:txBody>
      </p:sp>
      <p:sp>
        <p:nvSpPr>
          <p:cNvPr id="5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06 </a:t>
            </a:r>
            <a:r>
              <a:rPr lang="zh-CN" altLang="en-US" sz="3200" dirty="0" smtClean="0"/>
              <a:t>论文写作注意</a:t>
            </a:r>
            <a:endParaRPr lang="zh-CN" altLang="en-US" sz="3200" dirty="0"/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C38E0A9F-AFD4-4490-A929-C65BDA446154}"/>
              </a:ext>
            </a:extLst>
          </p:cNvPr>
          <p:cNvSpPr txBox="1">
            <a:spLocks/>
          </p:cNvSpPr>
          <p:nvPr/>
        </p:nvSpPr>
        <p:spPr>
          <a:xfrm>
            <a:off x="985042" y="1214050"/>
            <a:ext cx="7010400" cy="521970"/>
          </a:xfrm>
          <a:prstGeom prst="rect">
            <a:avLst/>
          </a:prstGeom>
          <a:effectLst>
            <a:outerShdw dist="35921" dir="2699999" algn="ctr" rotWithShape="0">
              <a:schemeClr val="bg2">
                <a:alpha val="100000"/>
              </a:schemeClr>
            </a:outerShdw>
          </a:effectLst>
        </p:spPr>
        <p:txBody>
          <a:bodyPr vert="horz" wrap="square"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800" b="1" dirty="0" smtClean="0"/>
              <a:t>学术论文用语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3774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C38E0A9F-AFD4-4490-A929-C65BDA446154}"/>
              </a:ext>
            </a:extLst>
          </p:cNvPr>
          <p:cNvSpPr txBox="1">
            <a:spLocks/>
          </p:cNvSpPr>
          <p:nvPr/>
        </p:nvSpPr>
        <p:spPr>
          <a:xfrm>
            <a:off x="985042" y="1214050"/>
            <a:ext cx="7010400" cy="521970"/>
          </a:xfrm>
          <a:prstGeom prst="rect">
            <a:avLst/>
          </a:prstGeom>
          <a:effectLst>
            <a:outerShdw dist="35921" dir="2699999" algn="ctr" rotWithShape="0">
              <a:schemeClr val="bg2">
                <a:alpha val="100000"/>
              </a:schemeClr>
            </a:outerShdw>
          </a:effectLst>
        </p:spPr>
        <p:txBody>
          <a:bodyPr vert="horz" wrap="square"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800" b="1" dirty="0"/>
              <a:t>用数据、图表说话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="" xmlns:a16="http://schemas.microsoft.com/office/drawing/2014/main" id="{5D456041-49C1-4612-8831-7413E75DB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086" y="1856472"/>
            <a:ext cx="5923930" cy="154395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Rectangle 3">
            <a:extLst>
              <a:ext uri="{FF2B5EF4-FFF2-40B4-BE49-F238E27FC236}">
                <a16:creationId xmlns="" xmlns:a16="http://schemas.microsoft.com/office/drawing/2014/main" id="{B05820F9-A2CE-42DD-891B-4573CA53A7A5}"/>
              </a:ext>
            </a:extLst>
          </p:cNvPr>
          <p:cNvSpPr txBox="1">
            <a:spLocks/>
          </p:cNvSpPr>
          <p:nvPr/>
        </p:nvSpPr>
        <p:spPr>
          <a:xfrm>
            <a:off x="720724" y="2292412"/>
            <a:ext cx="7710487" cy="5040312"/>
          </a:xfrm>
          <a:prstGeom prst="rect">
            <a:avLst/>
          </a:prstGeom>
        </p:spPr>
        <p:txBody>
          <a:bodyPr vert="horz" wrap="square"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2000" dirty="0"/>
              <a:t>数据表达常见问题：</a:t>
            </a:r>
          </a:p>
          <a:p>
            <a:pPr marL="0" indent="0">
              <a:buNone/>
            </a:pPr>
            <a:r>
              <a:rPr kumimoji="1" lang="zh-CN" altLang="en-US" sz="2000" dirty="0"/>
              <a:t>（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）罗列大量数据</a:t>
            </a:r>
          </a:p>
          <a:p>
            <a:pPr marL="0" indent="0">
              <a:buNone/>
            </a:pPr>
            <a:r>
              <a:rPr kumimoji="1" lang="zh-CN" altLang="en-US" sz="2000" dirty="0"/>
              <a:t>（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）没有重点</a:t>
            </a:r>
          </a:p>
          <a:p>
            <a:pPr marL="0" indent="0">
              <a:buNone/>
            </a:pPr>
            <a:r>
              <a:rPr kumimoji="1" lang="zh-CN" altLang="en-US" sz="2000" dirty="0"/>
              <a:t>（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）数据陈旧</a:t>
            </a:r>
          </a:p>
          <a:p>
            <a:pPr marL="0" indent="0">
              <a:buNone/>
            </a:pPr>
            <a:r>
              <a:rPr kumimoji="1" lang="zh-CN" altLang="en-US" sz="2000" dirty="0"/>
              <a:t>（</a:t>
            </a:r>
            <a:r>
              <a:rPr kumimoji="1" lang="en-US" altLang="zh-CN" sz="2000" dirty="0"/>
              <a:t>4</a:t>
            </a:r>
            <a:r>
              <a:rPr kumimoji="1" lang="zh-CN" altLang="en-US" sz="2000" dirty="0"/>
              <a:t>）数据不完备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905250" y="3491227"/>
            <a:ext cx="8086990" cy="3016390"/>
            <a:chOff x="3439468" y="3491227"/>
            <a:chExt cx="8552772" cy="3016390"/>
          </a:xfrm>
        </p:grpSpPr>
        <p:sp>
          <p:nvSpPr>
            <p:cNvPr id="6" name="Rectangle 3">
              <a:extLst>
                <a:ext uri="{FF2B5EF4-FFF2-40B4-BE49-F238E27FC236}">
                  <a16:creationId xmlns="" xmlns:a16="http://schemas.microsoft.com/office/drawing/2014/main" id="{F4D030BF-6466-46F5-B6E7-013E553FB0C0}"/>
                </a:ext>
              </a:extLst>
            </p:cNvPr>
            <p:cNvSpPr txBox="1">
              <a:spLocks/>
            </p:cNvSpPr>
            <p:nvPr/>
          </p:nvSpPr>
          <p:spPr>
            <a:xfrm>
              <a:off x="5229091" y="3832727"/>
              <a:ext cx="5327650" cy="39637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anchor="t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rgbClr val="CC3300"/>
                </a:buClr>
                <a:buNone/>
              </a:pPr>
              <a:r>
                <a:rPr kumimoji="1" lang="zh-CN" altLang="en-US" sz="2000" dirty="0"/>
                <a:t> 数据加工前后，表达信息更清晰</a:t>
              </a:r>
            </a:p>
          </p:txBody>
        </p:sp>
        <p:pic>
          <p:nvPicPr>
            <p:cNvPr id="9" name="Picture 6">
              <a:extLst>
                <a:ext uri="{FF2B5EF4-FFF2-40B4-BE49-F238E27FC236}">
                  <a16:creationId xmlns="" xmlns:a16="http://schemas.microsoft.com/office/drawing/2014/main" id="{AC7B0B87-AA8E-4225-940A-92B50FFCF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9468" y="4624465"/>
              <a:ext cx="8552772" cy="188315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下箭头 2"/>
            <p:cNvSpPr/>
            <p:nvPr/>
          </p:nvSpPr>
          <p:spPr>
            <a:xfrm>
              <a:off x="7680862" y="3491227"/>
              <a:ext cx="253866" cy="113323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06 </a:t>
            </a:r>
            <a:r>
              <a:rPr lang="zh-CN" altLang="en-US" sz="3200" dirty="0" smtClean="0"/>
              <a:t>论文写作注意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9534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FDD2B418-9FCD-4447-9737-C31584900E06}"/>
              </a:ext>
            </a:extLst>
          </p:cNvPr>
          <p:cNvSpPr txBox="1">
            <a:spLocks/>
          </p:cNvSpPr>
          <p:nvPr/>
        </p:nvSpPr>
        <p:spPr bwMode="auto">
          <a:xfrm>
            <a:off x="1788581" y="2168936"/>
            <a:ext cx="9844087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控制文章的篇幅，主要从以下几个方面着手：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）选题不易过大。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2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）取舍要得当。只要讲明白就可以了，切忌长篇大论；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3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）创新。篇幅长短不影响创新；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4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）内容言简意赅。切忌套话、空话；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5</a:t>
            </a:r>
            <a:r>
              <a: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）概括归纳。引用的资料，如果可以概括归纳，就不要全篇引用。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4DF69613-F877-4886-AD0E-6A6A58712542}"/>
              </a:ext>
            </a:extLst>
          </p:cNvPr>
          <p:cNvSpPr txBox="1"/>
          <p:nvPr/>
        </p:nvSpPr>
        <p:spPr>
          <a:xfrm>
            <a:off x="669471" y="1363402"/>
            <a:ext cx="8377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+mj-cs"/>
              </a:rPr>
              <a:t>篇幅的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cs typeface="+mj-cs"/>
              </a:rPr>
              <a:t>控制</a:t>
            </a:r>
            <a:endParaRPr lang="zh-CN" altLang="en-US" sz="2800" dirty="0"/>
          </a:p>
        </p:txBody>
      </p:sp>
      <p:sp>
        <p:nvSpPr>
          <p:cNvPr id="7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06 </a:t>
            </a:r>
            <a:r>
              <a:rPr lang="zh-CN" altLang="en-US" sz="3200" dirty="0" smtClean="0"/>
              <a:t>论文写作注意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8257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98961FA9-9D77-4DC3-BCED-140AFD887689}"/>
              </a:ext>
            </a:extLst>
          </p:cNvPr>
          <p:cNvSpPr txBox="1">
            <a:spLocks/>
          </p:cNvSpPr>
          <p:nvPr/>
        </p:nvSpPr>
        <p:spPr bwMode="auto">
          <a:xfrm>
            <a:off x="932769" y="2141538"/>
            <a:ext cx="10720387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论文的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衔接主要有：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）总体分述式衔接。关键词有：分述如下、总之、综上所述等； 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2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）引领式衔接。在章节开始就提出所要论述的几个方面；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3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）因果衔接。文章开头提出结果，通过提出几个方面的原因来印证所造成的结果；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（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4</a:t>
            </a: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）补充衔接。后面段落所要写的内容是对前面段落或者前面所提出问题的一种</a:t>
            </a:r>
            <a:r>
              <a:rPr kumimoji="1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补充。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一般来说，每章、每节的开始，都应该有一段概括性文字，承上启下，让读者明白本章节在整个论述中处于哪个环节。但是，这段概括性文字中，不能有具体的数据、信息，不要有图表，其作用只是章节之间的衔接。 </a:t>
            </a:r>
          </a:p>
        </p:txBody>
      </p:sp>
      <p:sp>
        <p:nvSpPr>
          <p:cNvPr id="3" name="矩形 2"/>
          <p:cNvSpPr/>
          <p:nvPr/>
        </p:nvSpPr>
        <p:spPr>
          <a:xfrm>
            <a:off x="932770" y="1320284"/>
            <a:ext cx="3249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kern="0" dirty="0" smtClean="0">
                <a:solidFill>
                  <a:srgbClr val="000000"/>
                </a:solidFill>
                <a:latin typeface="Times New Roman"/>
              </a:rPr>
              <a:t>章节</a:t>
            </a:r>
            <a:r>
              <a:rPr lang="zh-CN" altLang="en-US" sz="2800" b="1" kern="0" dirty="0">
                <a:solidFill>
                  <a:srgbClr val="000000"/>
                </a:solidFill>
                <a:latin typeface="Times New Roman"/>
              </a:rPr>
              <a:t>之间的衔接 </a:t>
            </a:r>
            <a:endParaRPr lang="zh-CN" altLang="en-US" sz="2800" dirty="0"/>
          </a:p>
        </p:txBody>
      </p:sp>
      <p:sp>
        <p:nvSpPr>
          <p:cNvPr id="8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06 </a:t>
            </a:r>
            <a:r>
              <a:rPr lang="zh-CN" altLang="en-US" sz="3200" dirty="0" smtClean="0"/>
              <a:t>论文写作注意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6910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>
            <a:extLst>
              <a:ext uri="{FF2B5EF4-FFF2-40B4-BE49-F238E27FC236}">
                <a16:creationId xmlns="" xmlns:a16="http://schemas.microsoft.com/office/drawing/2014/main" id="{72394352-EF21-4C42-9A61-3E0DB371CDEF}"/>
              </a:ext>
            </a:extLst>
          </p:cNvPr>
          <p:cNvSpPr txBox="1">
            <a:spLocks/>
          </p:cNvSpPr>
          <p:nvPr/>
        </p:nvSpPr>
        <p:spPr bwMode="auto">
          <a:xfrm>
            <a:off x="1107531" y="1796143"/>
            <a:ext cx="9137537" cy="4404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32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32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进度把控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严格按照进度完成相关工作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主动与导师沟通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多种沟通方式，尽量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面谈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zh-CN" altLang="en-US" sz="1800" b="0" kern="0" dirty="0" smtClean="0">
                <a:solidFill>
                  <a:schemeClr val="accent3"/>
                </a:solidFill>
                <a:latin typeface="+mn-ea"/>
              </a:rPr>
              <a:t>     见面＞电话＞微信</a:t>
            </a:r>
            <a:r>
              <a:rPr lang="en-US" altLang="zh-CN" sz="1800" b="0" kern="0" dirty="0" smtClean="0">
                <a:solidFill>
                  <a:schemeClr val="accent3"/>
                </a:solidFill>
                <a:latin typeface="+mn-ea"/>
              </a:rPr>
              <a:t>/</a:t>
            </a:r>
            <a:r>
              <a:rPr lang="zh-CN" altLang="en-US" sz="1800" b="0" kern="0" dirty="0" smtClean="0">
                <a:solidFill>
                  <a:schemeClr val="accent3"/>
                </a:solidFill>
                <a:latin typeface="+mn-ea"/>
              </a:rPr>
              <a:t>邮件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留足教师反馈时间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文本规范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研读论文写作手册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学术道德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严禁抄袭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、严禁找人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代写</a:t>
            </a:r>
          </a:p>
        </p:txBody>
      </p:sp>
      <p:pic>
        <p:nvPicPr>
          <p:cNvPr id="6146" name="Picture 2" descr="写论文 的图像结果">
            <a:extLst>
              <a:ext uri="{FF2B5EF4-FFF2-40B4-BE49-F238E27FC236}">
                <a16:creationId xmlns="" xmlns:a16="http://schemas.microsoft.com/office/drawing/2014/main" id="{ABF488D8-C9F6-43F0-A034-CCA572D2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186" y="2427514"/>
            <a:ext cx="4111057" cy="271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占位符 1">
            <a:extLst>
              <a:ext uri="{FF2B5EF4-FFF2-40B4-BE49-F238E27FC236}">
                <a16:creationId xmlns="" xmlns:a16="http://schemas.microsoft.com/office/drawing/2014/main" id="{C536C5C5-B329-48A1-A186-515198A4A5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7471" y="280875"/>
            <a:ext cx="6001381" cy="530225"/>
          </a:xfrm>
        </p:spPr>
        <p:txBody>
          <a:bodyPr/>
          <a:lstStyle/>
          <a:p>
            <a:r>
              <a:rPr lang="en-US" altLang="zh-CN" sz="3200" dirty="0" smtClean="0"/>
              <a:t>06 </a:t>
            </a:r>
            <a:r>
              <a:rPr lang="zh-CN" altLang="en-US" sz="3200" dirty="0" smtClean="0"/>
              <a:t>论文写作注意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1669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51B70498-A2F1-4518-97AC-06ED076ED3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196" y="340255"/>
            <a:ext cx="7206848" cy="438788"/>
          </a:xfrm>
        </p:spPr>
        <p:txBody>
          <a:bodyPr/>
          <a:lstStyle/>
          <a:p>
            <a:r>
              <a:rPr lang="zh-CN" altLang="en-US" dirty="0"/>
              <a:t>什么样的论文能成为优秀论文？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="" xmlns:a16="http://schemas.microsoft.com/office/drawing/2014/main" id="{53289E80-B4CB-FA4E-9B52-2A872492D090}"/>
              </a:ext>
            </a:extLst>
          </p:cNvPr>
          <p:cNvSpPr txBox="1">
            <a:spLocks/>
          </p:cNvSpPr>
          <p:nvPr/>
        </p:nvSpPr>
        <p:spPr bwMode="auto">
          <a:xfrm>
            <a:off x="1688306" y="1743074"/>
            <a:ext cx="8655844" cy="480430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None/>
              <a:defRPr sz="26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+mn-lt"/>
                <a:ea typeface="+mj-ea"/>
              </a:defRPr>
            </a:lvl2pPr>
            <a:lvl3pPr marL="9144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5pPr>
            <a:lvl6pPr marL="22860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6pPr>
            <a:lvl7pPr marL="27432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7pPr>
            <a:lvl8pPr marL="32004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8pPr>
            <a:lvl9pPr marL="3657600" indent="0" algn="ctr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2400" b="1">
                <a:solidFill>
                  <a:schemeClr val="tx1"/>
                </a:solidFill>
                <a:latin typeface="Book Antiqua" panose="02040602050305030304" pitchFamily="18" charset="0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2400" b="0" kern="0" dirty="0">
                <a:solidFill>
                  <a:srgbClr val="000000"/>
                </a:solidFill>
                <a:latin typeface="+mn-ea"/>
              </a:rPr>
              <a:t>选题：符合学术规范，能为业界或学术界创造新的知识；</a:t>
            </a:r>
            <a:endParaRPr kumimoji="1" lang="en-US" altLang="zh-CN" sz="2400" b="0" kern="0" dirty="0">
              <a:solidFill>
                <a:srgbClr val="000000"/>
              </a:solidFill>
              <a:latin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目录：逻辑清晰（由大到小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/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从理论到实践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/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自虚向实）、层层递进；</a:t>
            </a:r>
            <a:endParaRPr kumimoji="1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2400" b="0" kern="0" dirty="0">
                <a:solidFill>
                  <a:srgbClr val="000000"/>
                </a:solidFill>
                <a:latin typeface="+mn-ea"/>
              </a:rPr>
              <a:t>研究方法：方法适当、描述清晰，不仅能让评审人清楚知悉作者想表达的内容，也应为后续的参考者提供方法指南；</a:t>
            </a:r>
            <a:endParaRPr kumimoji="1" lang="en-US" altLang="zh-CN" sz="2400" b="0" kern="0" dirty="0">
              <a:solidFill>
                <a:srgbClr val="000000"/>
              </a:solidFill>
              <a:latin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研究规范性：路径明确、切实解决自己提出的研究问题。</a:t>
            </a:r>
          </a:p>
        </p:txBody>
      </p:sp>
    </p:spTree>
    <p:extLst>
      <p:ext uri="{BB962C8B-B14F-4D97-AF65-F5344CB8AC3E}">
        <p14:creationId xmlns:p14="http://schemas.microsoft.com/office/powerpoint/2010/main" val="366554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矩形 201">
            <a:extLst>
              <a:ext uri="{FF2B5EF4-FFF2-40B4-BE49-F238E27FC236}">
                <a16:creationId xmlns="" xmlns:a16="http://schemas.microsoft.com/office/drawing/2014/main" id="{17172BFB-51DC-46CD-B56C-3156C2653B3E}"/>
              </a:ext>
            </a:extLst>
          </p:cNvPr>
          <p:cNvSpPr/>
          <p:nvPr/>
        </p:nvSpPr>
        <p:spPr>
          <a:xfrm>
            <a:off x="1270289" y="1708577"/>
            <a:ext cx="4513399" cy="4277442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矩形 202">
            <a:extLst>
              <a:ext uri="{FF2B5EF4-FFF2-40B4-BE49-F238E27FC236}">
                <a16:creationId xmlns="" xmlns:a16="http://schemas.microsoft.com/office/drawing/2014/main" id="{FE1772BC-43AB-4F0C-85D7-F5B47136A7C6}"/>
              </a:ext>
            </a:extLst>
          </p:cNvPr>
          <p:cNvSpPr/>
          <p:nvPr/>
        </p:nvSpPr>
        <p:spPr>
          <a:xfrm>
            <a:off x="1262594" y="1712985"/>
            <a:ext cx="4521094" cy="106838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5" name="直接连接符 204">
            <a:extLst>
              <a:ext uri="{FF2B5EF4-FFF2-40B4-BE49-F238E27FC236}">
                <a16:creationId xmlns="" xmlns:a16="http://schemas.microsoft.com/office/drawing/2014/main" id="{7542FB07-AD72-4A1E-845E-C0457FF98FFF}"/>
              </a:ext>
            </a:extLst>
          </p:cNvPr>
          <p:cNvCxnSpPr/>
          <p:nvPr/>
        </p:nvCxnSpPr>
        <p:spPr>
          <a:xfrm>
            <a:off x="1277981" y="5980096"/>
            <a:ext cx="4505707" cy="0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矩形 205">
            <a:extLst>
              <a:ext uri="{FF2B5EF4-FFF2-40B4-BE49-F238E27FC236}">
                <a16:creationId xmlns="" xmlns:a16="http://schemas.microsoft.com/office/drawing/2014/main" id="{32ED776D-5283-4ED7-AD07-159FA536E1BB}"/>
              </a:ext>
            </a:extLst>
          </p:cNvPr>
          <p:cNvSpPr/>
          <p:nvPr/>
        </p:nvSpPr>
        <p:spPr>
          <a:xfrm>
            <a:off x="6408312" y="1702654"/>
            <a:ext cx="4513399" cy="4277442"/>
          </a:xfrm>
          <a:prstGeom prst="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206">
            <a:extLst>
              <a:ext uri="{FF2B5EF4-FFF2-40B4-BE49-F238E27FC236}">
                <a16:creationId xmlns="" xmlns:a16="http://schemas.microsoft.com/office/drawing/2014/main" id="{7586E8BD-72BA-4790-B28D-FE39DB0A0568}"/>
              </a:ext>
            </a:extLst>
          </p:cNvPr>
          <p:cNvSpPr/>
          <p:nvPr/>
        </p:nvSpPr>
        <p:spPr>
          <a:xfrm>
            <a:off x="6400617" y="1707062"/>
            <a:ext cx="4521094" cy="106838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8" name="直接连接符 207">
            <a:extLst>
              <a:ext uri="{FF2B5EF4-FFF2-40B4-BE49-F238E27FC236}">
                <a16:creationId xmlns="" xmlns:a16="http://schemas.microsoft.com/office/drawing/2014/main" id="{81642282-4D52-4769-A625-C07683DF7C26}"/>
              </a:ext>
            </a:extLst>
          </p:cNvPr>
          <p:cNvCxnSpPr/>
          <p:nvPr/>
        </p:nvCxnSpPr>
        <p:spPr>
          <a:xfrm>
            <a:off x="6408312" y="5980096"/>
            <a:ext cx="4505707" cy="0"/>
          </a:xfrm>
          <a:prstGeom prst="line">
            <a:avLst/>
          </a:prstGeom>
          <a:ln w="57150"/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组合 215">
            <a:extLst>
              <a:ext uri="{FF2B5EF4-FFF2-40B4-BE49-F238E27FC236}">
                <a16:creationId xmlns="" xmlns:a16="http://schemas.microsoft.com/office/drawing/2014/main" id="{BF44661A-59BE-46E7-BE4E-246EC5A406D9}"/>
              </a:ext>
            </a:extLst>
          </p:cNvPr>
          <p:cNvGrpSpPr/>
          <p:nvPr/>
        </p:nvGrpSpPr>
        <p:grpSpPr>
          <a:xfrm>
            <a:off x="1400798" y="1798641"/>
            <a:ext cx="2990252" cy="923330"/>
            <a:chOff x="1343511" y="1779591"/>
            <a:chExt cx="2990252" cy="923330"/>
          </a:xfrm>
        </p:grpSpPr>
        <p:sp>
          <p:nvSpPr>
            <p:cNvPr id="211" name="文本框 210">
              <a:extLst>
                <a:ext uri="{FF2B5EF4-FFF2-40B4-BE49-F238E27FC236}">
                  <a16:creationId xmlns="" xmlns:a16="http://schemas.microsoft.com/office/drawing/2014/main" id="{B0CB18D2-BF57-4C5E-8239-9F0555CBAE2D}"/>
                </a:ext>
              </a:extLst>
            </p:cNvPr>
            <p:cNvSpPr txBox="1"/>
            <p:nvPr/>
          </p:nvSpPr>
          <p:spPr>
            <a:xfrm>
              <a:off x="1343511" y="1779591"/>
              <a:ext cx="10091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Impact" panose="020B0806030902050204" pitchFamily="34" charset="0"/>
                </a:rPr>
                <a:t>  A</a:t>
              </a:r>
              <a:endParaRPr lang="zh-CN" altLang="en-US" sz="5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2" name="文本框 211">
              <a:extLst>
                <a:ext uri="{FF2B5EF4-FFF2-40B4-BE49-F238E27FC236}">
                  <a16:creationId xmlns="" xmlns:a16="http://schemas.microsoft.com/office/drawing/2014/main" id="{1EA419F7-7C06-4B75-90D2-3E4B2D8A7847}"/>
                </a:ext>
              </a:extLst>
            </p:cNvPr>
            <p:cNvSpPr txBox="1"/>
            <p:nvPr/>
          </p:nvSpPr>
          <p:spPr>
            <a:xfrm>
              <a:off x="2360370" y="2010423"/>
              <a:ext cx="19733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+mj-ea"/>
                  <a:ea typeface="+mj-ea"/>
                </a:rPr>
                <a:t>决定重建</a:t>
              </a:r>
            </a:p>
          </p:txBody>
        </p:sp>
      </p:grpSp>
      <p:sp>
        <p:nvSpPr>
          <p:cNvPr id="215" name="文本框 214">
            <a:extLst>
              <a:ext uri="{FF2B5EF4-FFF2-40B4-BE49-F238E27FC236}">
                <a16:creationId xmlns="" xmlns:a16="http://schemas.microsoft.com/office/drawing/2014/main" id="{CB2F5B2A-9729-4D56-90C3-6CA3DA596FEF}"/>
              </a:ext>
            </a:extLst>
          </p:cNvPr>
          <p:cNvSpPr txBox="1"/>
          <p:nvPr/>
        </p:nvSpPr>
        <p:spPr>
          <a:xfrm>
            <a:off x="1400798" y="3060717"/>
            <a:ext cx="4244686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如果决策是重建，需要在考虑投资预算、场地限制、材料取得难易等条件下，选择占地大小、楼层高度、建筑风格等，这些构成了重建方案。</a:t>
            </a:r>
            <a:endParaRPr lang="zh-CN" altLang="en-US" sz="1600" spc="130" dirty="0"/>
          </a:p>
        </p:txBody>
      </p:sp>
      <p:grpSp>
        <p:nvGrpSpPr>
          <p:cNvPr id="217" name="组合 216">
            <a:extLst>
              <a:ext uri="{FF2B5EF4-FFF2-40B4-BE49-F238E27FC236}">
                <a16:creationId xmlns="" xmlns:a16="http://schemas.microsoft.com/office/drawing/2014/main" id="{9E1E6BAC-7E7C-4739-A57E-25F7D9E24DEC}"/>
              </a:ext>
            </a:extLst>
          </p:cNvPr>
          <p:cNvGrpSpPr/>
          <p:nvPr/>
        </p:nvGrpSpPr>
        <p:grpSpPr>
          <a:xfrm>
            <a:off x="6546516" y="1779591"/>
            <a:ext cx="3122212" cy="923330"/>
            <a:chOff x="1343511" y="1779591"/>
            <a:chExt cx="3122212" cy="923330"/>
          </a:xfrm>
        </p:grpSpPr>
        <p:sp>
          <p:nvSpPr>
            <p:cNvPr id="218" name="文本框 217">
              <a:extLst>
                <a:ext uri="{FF2B5EF4-FFF2-40B4-BE49-F238E27FC236}">
                  <a16:creationId xmlns="" xmlns:a16="http://schemas.microsoft.com/office/drawing/2014/main" id="{0A8ED571-22AF-43D7-BE0F-B7B358A1984D}"/>
                </a:ext>
              </a:extLst>
            </p:cNvPr>
            <p:cNvSpPr txBox="1"/>
            <p:nvPr/>
          </p:nvSpPr>
          <p:spPr>
            <a:xfrm>
              <a:off x="1343511" y="1779591"/>
              <a:ext cx="10091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chemeClr val="bg1"/>
                  </a:solidFill>
                  <a:latin typeface="Impact" panose="020B0806030902050204" pitchFamily="34" charset="0"/>
                </a:rPr>
                <a:t>  B</a:t>
              </a:r>
              <a:endParaRPr lang="zh-CN" altLang="en-US" sz="5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9" name="文本框 218">
              <a:extLst>
                <a:ext uri="{FF2B5EF4-FFF2-40B4-BE49-F238E27FC236}">
                  <a16:creationId xmlns="" xmlns:a16="http://schemas.microsoft.com/office/drawing/2014/main" id="{D0AC9402-82AE-4D0C-8AAB-CABA41F5C765}"/>
                </a:ext>
              </a:extLst>
            </p:cNvPr>
            <p:cNvSpPr txBox="1"/>
            <p:nvPr/>
          </p:nvSpPr>
          <p:spPr>
            <a:xfrm>
              <a:off x="2360370" y="2010423"/>
              <a:ext cx="21053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+mj-ea"/>
                  <a:ea typeface="+mj-ea"/>
                </a:rPr>
                <a:t>决定维修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6FFF55FA-9251-4038-BC79-8D966378CD7E}"/>
              </a:ext>
            </a:extLst>
          </p:cNvPr>
          <p:cNvSpPr txBox="1"/>
          <p:nvPr/>
        </p:nvSpPr>
        <p:spPr>
          <a:xfrm>
            <a:off x="6568270" y="3063495"/>
            <a:ext cx="4244686" cy="166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如果决策是维修，需要针对屋顶漏水、墙体开裂等主要问题，设计更换部分房顶、拆换外墙、对全部房屋重新粉刷的方案。方案就是描述你心目中未来房子的理想形式。</a:t>
            </a:r>
            <a:endParaRPr lang="zh-CN" altLang="en-US" sz="1600" spc="130" dirty="0"/>
          </a:p>
        </p:txBody>
      </p:sp>
      <p:sp>
        <p:nvSpPr>
          <p:cNvPr id="18" name="文本占位符 1">
            <a:extLst>
              <a:ext uri="{FF2B5EF4-FFF2-40B4-BE49-F238E27FC236}">
                <a16:creationId xmlns="" xmlns:a16="http://schemas.microsoft.com/office/drawing/2014/main" id="{61E7CADB-E39A-4C5D-9777-F5A854A994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171" y="316502"/>
            <a:ext cx="7882893" cy="530225"/>
          </a:xfrm>
        </p:spPr>
        <p:txBody>
          <a:bodyPr/>
          <a:lstStyle/>
          <a:p>
            <a:r>
              <a:rPr lang="en-US" altLang="zh-CN" sz="3200" b="1" dirty="0" smtClean="0">
                <a:latin typeface="+mj-ea"/>
                <a:ea typeface="+mj-ea"/>
              </a:rPr>
              <a:t>01 </a:t>
            </a:r>
            <a:r>
              <a:rPr lang="zh-CN" altLang="en-US" sz="3200" b="1" dirty="0" smtClean="0">
                <a:latin typeface="+mj-ea"/>
                <a:ea typeface="+mj-ea"/>
              </a:rPr>
              <a:t>论文</a:t>
            </a:r>
            <a:r>
              <a:rPr lang="zh-CN" altLang="en-US" sz="3200" b="1" dirty="0">
                <a:latin typeface="+mj-ea"/>
                <a:ea typeface="+mj-ea"/>
              </a:rPr>
              <a:t>写作导言：写论文就像盖房子</a:t>
            </a:r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655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>
            <a:extLst>
              <a:ext uri="{FF2B5EF4-FFF2-40B4-BE49-F238E27FC236}">
                <a16:creationId xmlns="" xmlns:a16="http://schemas.microsoft.com/office/drawing/2014/main" id="{4849FF56-7E1D-4AB0-95C4-E8945ED9E5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5764211" y="2618742"/>
            <a:ext cx="6427787" cy="4237037"/>
          </a:xfrm>
        </p:spPr>
      </p:pic>
      <p:pic>
        <p:nvPicPr>
          <p:cNvPr id="8" name="图片占位符 7">
            <a:extLst>
              <a:ext uri="{FF2B5EF4-FFF2-40B4-BE49-F238E27FC236}">
                <a16:creationId xmlns="" xmlns:a16="http://schemas.microsoft.com/office/drawing/2014/main" id="{37564E50-1C97-4D4B-9D24-8FFD0F5A283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" b="32"/>
          <a:stretch>
            <a:fillRect/>
          </a:stretch>
        </p:blipFill>
        <p:spPr>
          <a:xfrm>
            <a:off x="0" y="2523843"/>
            <a:ext cx="5764212" cy="4331936"/>
          </a:xfrm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CE7B5C30-C001-4302-9025-31988B121DE1}"/>
              </a:ext>
            </a:extLst>
          </p:cNvPr>
          <p:cNvSpPr/>
          <p:nvPr/>
        </p:nvSpPr>
        <p:spPr>
          <a:xfrm>
            <a:off x="1925" y="593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6" name="图片占位符 5">
            <a:extLst>
              <a:ext uri="{FF2B5EF4-FFF2-40B4-BE49-F238E27FC236}">
                <a16:creationId xmlns="" xmlns:a16="http://schemas.microsoft.com/office/drawing/2014/main" id="{45BB7A17-D73C-4AE3-B965-94E6E7C634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50" b="9250"/>
          <a:stretch>
            <a:fillRect/>
          </a:stretch>
        </p:blipFill>
        <p:spPr/>
      </p:pic>
      <p:sp>
        <p:nvSpPr>
          <p:cNvPr id="12" name="任意多边形: 形状 11">
            <a:extLst>
              <a:ext uri="{FF2B5EF4-FFF2-40B4-BE49-F238E27FC236}">
                <a16:creationId xmlns="" xmlns:a16="http://schemas.microsoft.com/office/drawing/2014/main" id="{2495C93B-B259-499B-A02F-14D5202FE565}"/>
              </a:ext>
            </a:extLst>
          </p:cNvPr>
          <p:cNvSpPr/>
          <p:nvPr/>
        </p:nvSpPr>
        <p:spPr>
          <a:xfrm rot="10800000">
            <a:off x="0" y="0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436755EA-AADB-466A-96C1-FE9FE3848C6E}"/>
              </a:ext>
            </a:extLst>
          </p:cNvPr>
          <p:cNvGrpSpPr/>
          <p:nvPr/>
        </p:nvGrpSpPr>
        <p:grpSpPr>
          <a:xfrm>
            <a:off x="4764968" y="4547917"/>
            <a:ext cx="2662059" cy="815290"/>
            <a:chOff x="4954881" y="1942452"/>
            <a:chExt cx="6214687" cy="1903328"/>
          </a:xfrm>
          <a:solidFill>
            <a:schemeClr val="tx1"/>
          </a:solidFill>
        </p:grpSpPr>
        <p:grpSp>
          <p:nvGrpSpPr>
            <p:cNvPr id="14" name="íślïdé">
              <a:extLst>
                <a:ext uri="{FF2B5EF4-FFF2-40B4-BE49-F238E27FC236}">
                  <a16:creationId xmlns="" xmlns:a16="http://schemas.microsoft.com/office/drawing/2014/main" id="{C5F1E510-C2C2-49DF-936C-3A54D00BD1F9}"/>
                </a:ext>
              </a:extLst>
            </p:cNvPr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21" name="ïṡḻïḍê">
                <a:extLst>
                  <a:ext uri="{FF2B5EF4-FFF2-40B4-BE49-F238E27FC236}">
                    <a16:creationId xmlns="" xmlns:a16="http://schemas.microsoft.com/office/drawing/2014/main" id="{859D6B98-6015-4F2B-9C53-91B6535E1141}"/>
                  </a:ext>
                </a:extLst>
              </p:cNvPr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ï$lîḍè">
                <a:extLst>
                  <a:ext uri="{FF2B5EF4-FFF2-40B4-BE49-F238E27FC236}">
                    <a16:creationId xmlns="" xmlns:a16="http://schemas.microsoft.com/office/drawing/2014/main" id="{719CA4C8-FE35-45C8-AAD8-A77DC20FA2AA}"/>
                  </a:ext>
                </a:extLst>
              </p:cNvPr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3" name="îSļiḋé">
                <a:extLst>
                  <a:ext uri="{FF2B5EF4-FFF2-40B4-BE49-F238E27FC236}">
                    <a16:creationId xmlns="" xmlns:a16="http://schemas.microsoft.com/office/drawing/2014/main" id="{489E51FC-2577-4385-A48A-6233B7A2E27A}"/>
                  </a:ext>
                </a:extLst>
              </p:cNvPr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4" name="îŝļîḍé">
                <a:extLst>
                  <a:ext uri="{FF2B5EF4-FFF2-40B4-BE49-F238E27FC236}">
                    <a16:creationId xmlns="" xmlns:a16="http://schemas.microsoft.com/office/drawing/2014/main" id="{36645645-4144-4564-BB40-C4478E3E6EE0}"/>
                  </a:ext>
                </a:extLst>
              </p:cNvPr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5" name="ïṩḻiďé">
                <a:extLst>
                  <a:ext uri="{FF2B5EF4-FFF2-40B4-BE49-F238E27FC236}">
                    <a16:creationId xmlns="" xmlns:a16="http://schemas.microsoft.com/office/drawing/2014/main" id="{CF4A1C39-6F88-4175-8D4D-99750662CEA1}"/>
                  </a:ext>
                </a:extLst>
              </p:cNvPr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6" name="ïṣ1ïḓè">
                <a:extLst>
                  <a:ext uri="{FF2B5EF4-FFF2-40B4-BE49-F238E27FC236}">
                    <a16:creationId xmlns="" xmlns:a16="http://schemas.microsoft.com/office/drawing/2014/main" id="{315045F3-4E4A-4B1C-9C40-76DD9B2CD3FC}"/>
                  </a:ext>
                </a:extLst>
              </p:cNvPr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7" name="îsḻíḓê">
                <a:extLst>
                  <a:ext uri="{FF2B5EF4-FFF2-40B4-BE49-F238E27FC236}">
                    <a16:creationId xmlns="" xmlns:a16="http://schemas.microsoft.com/office/drawing/2014/main" id="{A8605551-1B81-4BB9-80F2-0582A9083F00}"/>
                  </a:ext>
                </a:extLst>
              </p:cNvPr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8" name="ïşḷîďè">
                <a:extLst>
                  <a:ext uri="{FF2B5EF4-FFF2-40B4-BE49-F238E27FC236}">
                    <a16:creationId xmlns="" xmlns:a16="http://schemas.microsoft.com/office/drawing/2014/main" id="{BB0495F3-C5E4-4D72-A2DA-B1C8D8ABB576}"/>
                  </a:ext>
                </a:extLst>
              </p:cNvPr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9" name="îṡlïḋe">
                <a:extLst>
                  <a:ext uri="{FF2B5EF4-FFF2-40B4-BE49-F238E27FC236}">
                    <a16:creationId xmlns="" xmlns:a16="http://schemas.microsoft.com/office/drawing/2014/main" id="{F3C38570-BCBB-441A-BEB3-3E33B8A8D5D6}"/>
                  </a:ext>
                </a:extLst>
              </p:cNvPr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0" name="í$ḻíde">
                <a:extLst>
                  <a:ext uri="{FF2B5EF4-FFF2-40B4-BE49-F238E27FC236}">
                    <a16:creationId xmlns="" xmlns:a16="http://schemas.microsoft.com/office/drawing/2014/main" id="{FDA04FC5-A2FB-4F8B-B290-0A5EFFA6D51E}"/>
                  </a:ext>
                </a:extLst>
              </p:cNvPr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1" name="ïŝľîḑê">
                <a:extLst>
                  <a:ext uri="{FF2B5EF4-FFF2-40B4-BE49-F238E27FC236}">
                    <a16:creationId xmlns="" xmlns:a16="http://schemas.microsoft.com/office/drawing/2014/main" id="{84FCBF07-FFC0-4987-AE7D-A38D580CDA42}"/>
                  </a:ext>
                </a:extLst>
              </p:cNvPr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2" name="išlíḑe">
                <a:extLst>
                  <a:ext uri="{FF2B5EF4-FFF2-40B4-BE49-F238E27FC236}">
                    <a16:creationId xmlns="" xmlns:a16="http://schemas.microsoft.com/office/drawing/2014/main" id="{8C73ABBF-4580-493C-AD92-69743777FD93}"/>
                  </a:ext>
                </a:extLst>
              </p:cNvPr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3" name="îṩḻîḓè">
                <a:extLst>
                  <a:ext uri="{FF2B5EF4-FFF2-40B4-BE49-F238E27FC236}">
                    <a16:creationId xmlns="" xmlns:a16="http://schemas.microsoft.com/office/drawing/2014/main" id="{E5D514F3-A093-4330-B80C-F4CA64C466FA}"/>
                  </a:ext>
                </a:extLst>
              </p:cNvPr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34" name="ïsļîḑè">
                <a:extLst>
                  <a:ext uri="{FF2B5EF4-FFF2-40B4-BE49-F238E27FC236}">
                    <a16:creationId xmlns="" xmlns:a16="http://schemas.microsoft.com/office/drawing/2014/main" id="{C370DD68-C4D8-4082-895F-05F7908092EC}"/>
                  </a:ext>
                </a:extLst>
              </p:cNvPr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5" name="íšľïḋé">
              <a:extLst>
                <a:ext uri="{FF2B5EF4-FFF2-40B4-BE49-F238E27FC236}">
                  <a16:creationId xmlns="" xmlns:a16="http://schemas.microsoft.com/office/drawing/2014/main" id="{502EF20F-11EA-40BF-A81E-C5BE9419654A}"/>
                </a:ext>
              </a:extLst>
            </p:cNvPr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6" name="í$ļîdé">
              <a:extLst>
                <a:ext uri="{FF2B5EF4-FFF2-40B4-BE49-F238E27FC236}">
                  <a16:creationId xmlns="" xmlns:a16="http://schemas.microsoft.com/office/drawing/2014/main" id="{4F9AA5F1-A466-4416-B722-7FE6D0C8F5B0}"/>
                </a:ext>
              </a:extLst>
            </p:cNvPr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17" name="ís1ïḋe">
                <a:extLst>
                  <a:ext uri="{FF2B5EF4-FFF2-40B4-BE49-F238E27FC236}">
                    <a16:creationId xmlns="" xmlns:a16="http://schemas.microsoft.com/office/drawing/2014/main" id="{133C7F3B-9B52-4EAD-8544-DAE7FC0E5A34}"/>
                  </a:ext>
                </a:extLst>
              </p:cNvPr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8" name="îślïḍê">
                <a:extLst>
                  <a:ext uri="{FF2B5EF4-FFF2-40B4-BE49-F238E27FC236}">
                    <a16:creationId xmlns="" xmlns:a16="http://schemas.microsoft.com/office/drawing/2014/main" id="{587DCB33-0097-4E78-A664-BAB4C580A790}"/>
                  </a:ext>
                </a:extLst>
              </p:cNvPr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" name="iśḷiḍê">
                <a:extLst>
                  <a:ext uri="{FF2B5EF4-FFF2-40B4-BE49-F238E27FC236}">
                    <a16:creationId xmlns="" xmlns:a16="http://schemas.microsoft.com/office/drawing/2014/main" id="{873FF6F0-947D-441A-BBE5-5BA4908E4CAA}"/>
                  </a:ext>
                </a:extLst>
              </p:cNvPr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0" name="iṧľíḑe">
                <a:extLst>
                  <a:ext uri="{FF2B5EF4-FFF2-40B4-BE49-F238E27FC236}">
                    <a16:creationId xmlns="" xmlns:a16="http://schemas.microsoft.com/office/drawing/2014/main" id="{4B090117-2E9F-4955-AA50-EA7CAD9E0657}"/>
                  </a:ext>
                </a:extLst>
              </p:cNvPr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9AD49C07-86CE-4B54-8AD5-7CCA6EB6A941}"/>
              </a:ext>
            </a:extLst>
          </p:cNvPr>
          <p:cNvSpPr txBox="1"/>
          <p:nvPr/>
        </p:nvSpPr>
        <p:spPr>
          <a:xfrm>
            <a:off x="2601216" y="1589845"/>
            <a:ext cx="7488822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130" dirty="0" smtClean="0">
                <a:solidFill>
                  <a:srgbClr val="FFFFFF"/>
                </a:solidFill>
                <a:latin typeface="微软雅黑"/>
                <a:ea typeface="微软雅黑"/>
              </a:rPr>
              <a:t>预祝同学们论文</a:t>
            </a:r>
            <a:r>
              <a:rPr lang="zh-CN" altLang="en-US" sz="3200" b="1" spc="130" dirty="0">
                <a:solidFill>
                  <a:srgbClr val="FFFFFF"/>
                </a:solidFill>
                <a:latin typeface="微软雅黑"/>
                <a:ea typeface="微软雅黑"/>
              </a:rPr>
              <a:t>写作顺利！</a:t>
            </a:r>
            <a:endParaRPr kumimoji="0" lang="zh-CN" altLang="en-US" sz="3200" b="1" i="0" u="none" strike="noStrike" kern="1200" cap="none" spc="13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6" name="文本占位符 3">
            <a:extLst>
              <a:ext uri="{FF2B5EF4-FFF2-40B4-BE49-F238E27FC236}">
                <a16:creationId xmlns="" xmlns:a16="http://schemas.microsoft.com/office/drawing/2014/main" id="{DE89D17B-FBA1-4E53-81C8-401ED0246AF4}"/>
              </a:ext>
            </a:extLst>
          </p:cNvPr>
          <p:cNvSpPr txBox="1">
            <a:spLocks/>
          </p:cNvSpPr>
          <p:nvPr/>
        </p:nvSpPr>
        <p:spPr>
          <a:xfrm>
            <a:off x="4512011" y="2574820"/>
            <a:ext cx="3175352" cy="756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Thanks for your listening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54B006F8-FFCC-4D4E-9B32-5CD67F56025B}"/>
              </a:ext>
            </a:extLst>
          </p:cNvPr>
          <p:cNvCxnSpPr>
            <a:cxnSpLocks/>
          </p:cNvCxnSpPr>
          <p:nvPr/>
        </p:nvCxnSpPr>
        <p:spPr>
          <a:xfrm>
            <a:off x="5199005" y="2523843"/>
            <a:ext cx="1709837" cy="0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494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>
            <a:extLst>
              <a:ext uri="{FF2B5EF4-FFF2-40B4-BE49-F238E27FC236}">
                <a16:creationId xmlns="" xmlns:a16="http://schemas.microsoft.com/office/drawing/2014/main" id="{EDC983A7-949C-4335-B6EF-F1900F21452F}"/>
              </a:ext>
            </a:extLst>
          </p:cNvPr>
          <p:cNvSpPr/>
          <p:nvPr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9" name="任意多边形: 形状 38">
            <a:extLst>
              <a:ext uri="{FF2B5EF4-FFF2-40B4-BE49-F238E27FC236}">
                <a16:creationId xmlns="" xmlns:a16="http://schemas.microsoft.com/office/drawing/2014/main" id="{10506C7F-62D0-4021-A69A-BD4D9FA8BE25}"/>
              </a:ext>
            </a:extLst>
          </p:cNvPr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88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9754392E-D8B4-4D13-AA8A-8305E2B12E87}"/>
              </a:ext>
            </a:extLst>
          </p:cNvPr>
          <p:cNvGrpSpPr/>
          <p:nvPr/>
        </p:nvGrpSpPr>
        <p:grpSpPr>
          <a:xfrm>
            <a:off x="466725" y="1968739"/>
            <a:ext cx="11630025" cy="3302586"/>
            <a:chOff x="466725" y="1695363"/>
            <a:chExt cx="11630025" cy="3302586"/>
          </a:xfrm>
        </p:grpSpPr>
        <p:sp>
          <p:nvSpPr>
            <p:cNvPr id="3" name="矩形: 圆角 2">
              <a:extLst>
                <a:ext uri="{FF2B5EF4-FFF2-40B4-BE49-F238E27FC236}">
                  <a16:creationId xmlns="" xmlns:a16="http://schemas.microsoft.com/office/drawing/2014/main" id="{79914DD2-D2CC-4B21-9E25-6A511653F749}"/>
                </a:ext>
              </a:extLst>
            </p:cNvPr>
            <p:cNvSpPr/>
            <p:nvPr/>
          </p:nvSpPr>
          <p:spPr>
            <a:xfrm>
              <a:off x="4174442" y="1776699"/>
              <a:ext cx="3734647" cy="5742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="" xmlns:a16="http://schemas.microsoft.com/office/drawing/2014/main" id="{DBE00DEB-079B-4952-B6A7-758D7AEB6277}"/>
                </a:ext>
              </a:extLst>
            </p:cNvPr>
            <p:cNvSpPr/>
            <p:nvPr/>
          </p:nvSpPr>
          <p:spPr>
            <a:xfrm>
              <a:off x="2726370" y="2841433"/>
              <a:ext cx="6739257" cy="871302"/>
            </a:xfrm>
            <a:custGeom>
              <a:avLst/>
              <a:gdLst>
                <a:gd name="connsiteX0" fmla="*/ 0 w 7757652"/>
                <a:gd name="connsiteY0" fmla="*/ 29496 h 1002926"/>
                <a:gd name="connsiteX1" fmla="*/ 3893574 w 7757652"/>
                <a:gd name="connsiteY1" fmla="*/ 1002890 h 1002926"/>
                <a:gd name="connsiteX2" fmla="*/ 7757652 w 7757652"/>
                <a:gd name="connsiteY2" fmla="*/ 0 h 1002926"/>
                <a:gd name="connsiteX0" fmla="*/ 0 w 7757652"/>
                <a:gd name="connsiteY0" fmla="*/ 29496 h 1002968"/>
                <a:gd name="connsiteX1" fmla="*/ 3893574 w 7757652"/>
                <a:gd name="connsiteY1" fmla="*/ 1002890 h 1002968"/>
                <a:gd name="connsiteX2" fmla="*/ 7757652 w 7757652"/>
                <a:gd name="connsiteY2" fmla="*/ 0 h 1002968"/>
                <a:gd name="connsiteX0" fmla="*/ 0 w 7757652"/>
                <a:gd name="connsiteY0" fmla="*/ 29496 h 1002968"/>
                <a:gd name="connsiteX1" fmla="*/ 3893574 w 7757652"/>
                <a:gd name="connsiteY1" fmla="*/ 1002890 h 1002968"/>
                <a:gd name="connsiteX2" fmla="*/ 7757652 w 7757652"/>
                <a:gd name="connsiteY2" fmla="*/ 0 h 100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57652" h="1002968">
                  <a:moveTo>
                    <a:pt x="0" y="29496"/>
                  </a:moveTo>
                  <a:cubicBezTo>
                    <a:pt x="1182329" y="784122"/>
                    <a:pt x="2600632" y="1007806"/>
                    <a:pt x="3893574" y="1002890"/>
                  </a:cubicBezTo>
                  <a:cubicBezTo>
                    <a:pt x="5186516" y="997974"/>
                    <a:pt x="7172633" y="516193"/>
                    <a:pt x="7757652" y="0"/>
                  </a:cubicBez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="" xmlns:a16="http://schemas.microsoft.com/office/drawing/2014/main" id="{CDFA055D-9558-4266-8885-269E6803D2D3}"/>
                </a:ext>
              </a:extLst>
            </p:cNvPr>
            <p:cNvSpPr/>
            <p:nvPr/>
          </p:nvSpPr>
          <p:spPr>
            <a:xfrm>
              <a:off x="2252820" y="2375878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="" xmlns:a16="http://schemas.microsoft.com/office/drawing/2014/main" id="{B308CFA7-7381-4219-A3E9-064004E1FE7E}"/>
                </a:ext>
              </a:extLst>
            </p:cNvPr>
            <p:cNvSpPr/>
            <p:nvPr/>
          </p:nvSpPr>
          <p:spPr>
            <a:xfrm>
              <a:off x="8944389" y="2375878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="" xmlns:a16="http://schemas.microsoft.com/office/drawing/2014/main" id="{D5DA968D-9365-42D5-A04D-75BFB7E63AA9}"/>
                </a:ext>
              </a:extLst>
            </p:cNvPr>
            <p:cNvSpPr/>
            <p:nvPr/>
          </p:nvSpPr>
          <p:spPr>
            <a:xfrm>
              <a:off x="3791763" y="3035329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="" xmlns:a16="http://schemas.microsoft.com/office/drawing/2014/main" id="{002AFD06-DE23-4573-BB28-90458DE1390A}"/>
                </a:ext>
              </a:extLst>
            </p:cNvPr>
            <p:cNvSpPr/>
            <p:nvPr/>
          </p:nvSpPr>
          <p:spPr>
            <a:xfrm>
              <a:off x="5638800" y="325553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="" xmlns:a16="http://schemas.microsoft.com/office/drawing/2014/main" id="{B62180AA-D0A0-46F1-90E6-2339B2F9EDE2}"/>
                </a:ext>
              </a:extLst>
            </p:cNvPr>
            <p:cNvSpPr/>
            <p:nvPr/>
          </p:nvSpPr>
          <p:spPr>
            <a:xfrm>
              <a:off x="7405446" y="3035329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="" xmlns:a16="http://schemas.microsoft.com/office/drawing/2014/main" id="{8D799137-A73E-4049-8FA6-007C996591B2}"/>
                </a:ext>
              </a:extLst>
            </p:cNvPr>
            <p:cNvSpPr txBox="1"/>
            <p:nvPr/>
          </p:nvSpPr>
          <p:spPr>
            <a:xfrm>
              <a:off x="4904522" y="1695363"/>
              <a:ext cx="2382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="" xmlns:a16="http://schemas.microsoft.com/office/drawing/2014/main" id="{02C50DBB-DB90-450D-BF2C-CDE65AAF4435}"/>
                </a:ext>
              </a:extLst>
            </p:cNvPr>
            <p:cNvSpPr txBox="1"/>
            <p:nvPr/>
          </p:nvSpPr>
          <p:spPr>
            <a:xfrm>
              <a:off x="576768" y="2544338"/>
              <a:ext cx="1624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01.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谁来施工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A090EB18-D642-4BFF-81B3-5969C87EF47A}"/>
                </a:ext>
              </a:extLst>
            </p:cNvPr>
            <p:cNvSpPr txBox="1"/>
            <p:nvPr/>
          </p:nvSpPr>
          <p:spPr>
            <a:xfrm>
              <a:off x="466725" y="2885920"/>
              <a:ext cx="2107370" cy="7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/>
                <a:t>是请专业公司、亲朋好友还是自己来做</a:t>
              </a:r>
              <a:r>
                <a:rPr lang="en-US" altLang="zh-CN" sz="1600" dirty="0"/>
                <a:t>?</a:t>
              </a:r>
              <a:endParaRPr lang="zh-CN" altLang="en-US" sz="1600" spc="13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06595F87-01D1-4832-AEA7-8FBD426F5004}"/>
                </a:ext>
              </a:extLst>
            </p:cNvPr>
            <p:cNvSpPr txBox="1"/>
            <p:nvPr/>
          </p:nvSpPr>
          <p:spPr>
            <a:xfrm>
              <a:off x="2538239" y="3966946"/>
              <a:ext cx="1829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02.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开工时间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="" xmlns:a16="http://schemas.microsoft.com/office/drawing/2014/main" id="{ECCEB91E-9412-4F67-B27D-76C681AF0A1C}"/>
                </a:ext>
              </a:extLst>
            </p:cNvPr>
            <p:cNvSpPr txBox="1"/>
            <p:nvPr/>
          </p:nvSpPr>
          <p:spPr>
            <a:xfrm>
              <a:off x="5271927" y="4282064"/>
              <a:ext cx="1829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03.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施工质量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="" xmlns:a16="http://schemas.microsoft.com/office/drawing/2014/main" id="{DD12B5A4-2830-43A4-A757-BC269C2929AA}"/>
                </a:ext>
              </a:extLst>
            </p:cNvPr>
            <p:cNvSpPr txBox="1"/>
            <p:nvPr/>
          </p:nvSpPr>
          <p:spPr>
            <a:xfrm>
              <a:off x="8086759" y="3967591"/>
              <a:ext cx="17720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04.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施工安全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="" xmlns:a16="http://schemas.microsoft.com/office/drawing/2014/main" id="{1C645C3F-3D68-4057-A5B4-24C1200B05F1}"/>
                </a:ext>
              </a:extLst>
            </p:cNvPr>
            <p:cNvSpPr txBox="1"/>
            <p:nvPr/>
          </p:nvSpPr>
          <p:spPr>
            <a:xfrm>
              <a:off x="9907800" y="2542828"/>
              <a:ext cx="17584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05.</a:t>
              </a:r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施工材料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="" xmlns:a16="http://schemas.microsoft.com/office/drawing/2014/main" id="{FBFADF30-7B38-44E2-81CE-0AC3FC574C4D}"/>
                </a:ext>
              </a:extLst>
            </p:cNvPr>
            <p:cNvSpPr txBox="1"/>
            <p:nvPr/>
          </p:nvSpPr>
          <p:spPr>
            <a:xfrm>
              <a:off x="2537980" y="4312061"/>
              <a:ext cx="1972435" cy="380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/>
                <a:t>什么时候开工</a:t>
              </a:r>
              <a:r>
                <a:rPr lang="en-US" altLang="zh-CN" sz="1600" dirty="0"/>
                <a:t>?</a:t>
              </a:r>
              <a:endParaRPr lang="zh-CN" altLang="en-US" sz="1600" spc="13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="" xmlns:a16="http://schemas.microsoft.com/office/drawing/2014/main" id="{FCA2D34B-D7DC-4818-9E68-80AA7B650AAC}"/>
                </a:ext>
              </a:extLst>
            </p:cNvPr>
            <p:cNvSpPr txBox="1"/>
            <p:nvPr/>
          </p:nvSpPr>
          <p:spPr>
            <a:xfrm>
              <a:off x="5272108" y="4617139"/>
              <a:ext cx="2133338" cy="380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/>
                <a:t>如何控制施工质量</a:t>
              </a:r>
              <a:r>
                <a:rPr lang="en-US" altLang="zh-CN" sz="1600" dirty="0"/>
                <a:t>?</a:t>
              </a:r>
              <a:endParaRPr lang="zh-CN" altLang="en-US" sz="1600" spc="13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="" xmlns:a16="http://schemas.microsoft.com/office/drawing/2014/main" id="{FD47EC16-1474-4A36-9625-B909A47A6EBE}"/>
                </a:ext>
              </a:extLst>
            </p:cNvPr>
            <p:cNvSpPr txBox="1"/>
            <p:nvPr/>
          </p:nvSpPr>
          <p:spPr>
            <a:xfrm>
              <a:off x="8088898" y="4312061"/>
              <a:ext cx="225230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/>
                <a:t>如何保证施工中的安全</a:t>
              </a:r>
              <a:r>
                <a:rPr lang="en-US" altLang="zh-CN" sz="1600" dirty="0"/>
                <a:t>?</a:t>
              </a:r>
              <a:endParaRPr lang="zh-CN" altLang="en-US" sz="1600" spc="13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="" xmlns:a16="http://schemas.microsoft.com/office/drawing/2014/main" id="{DCCA48D4-0050-4111-934E-EF2575B7A3F3}"/>
                </a:ext>
              </a:extLst>
            </p:cNvPr>
            <p:cNvSpPr txBox="1"/>
            <p:nvPr/>
          </p:nvSpPr>
          <p:spPr>
            <a:xfrm>
              <a:off x="9858789" y="2885920"/>
              <a:ext cx="2237961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/>
                <a:t>施工期间材料如何堆放</a:t>
              </a:r>
              <a:r>
                <a:rPr lang="en-US" altLang="zh-CN" sz="1600" dirty="0"/>
                <a:t>?</a:t>
              </a:r>
              <a:endParaRPr lang="zh-CN" altLang="en-US" sz="1600" spc="13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33DEFC65-A437-42ED-9330-65FC175F5E32}"/>
              </a:ext>
            </a:extLst>
          </p:cNvPr>
          <p:cNvSpPr txBox="1"/>
          <p:nvPr/>
        </p:nvSpPr>
        <p:spPr>
          <a:xfrm>
            <a:off x="4353519" y="2161238"/>
            <a:ext cx="6103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方案确定后，需要制订施工方案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602EC26B-DFA4-4E76-9C66-6D21FD0D05C3}"/>
              </a:ext>
            </a:extLst>
          </p:cNvPr>
          <p:cNvSpPr/>
          <p:nvPr/>
        </p:nvSpPr>
        <p:spPr>
          <a:xfrm>
            <a:off x="2564972" y="2637118"/>
            <a:ext cx="6022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B4CAADCF-1C0E-4AD1-9818-B8C90A250F68}"/>
              </a:ext>
            </a:extLst>
          </p:cNvPr>
          <p:cNvSpPr/>
          <p:nvPr/>
        </p:nvSpPr>
        <p:spPr>
          <a:xfrm>
            <a:off x="7742104" y="3316992"/>
            <a:ext cx="6022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12CD85ED-62BA-4689-AFC8-5C75B8615A0F}"/>
              </a:ext>
            </a:extLst>
          </p:cNvPr>
          <p:cNvSpPr/>
          <p:nvPr/>
        </p:nvSpPr>
        <p:spPr>
          <a:xfrm>
            <a:off x="9289502" y="2661687"/>
            <a:ext cx="6022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F08E9E4B-5084-42E7-A8D1-5A85076543FF}"/>
              </a:ext>
            </a:extLst>
          </p:cNvPr>
          <p:cNvSpPr/>
          <p:nvPr/>
        </p:nvSpPr>
        <p:spPr>
          <a:xfrm>
            <a:off x="5950952" y="3576046"/>
            <a:ext cx="6022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F7C7F1F7-7F13-4C8D-9B87-06AD664A0380}"/>
              </a:ext>
            </a:extLst>
          </p:cNvPr>
          <p:cNvSpPr/>
          <p:nvPr/>
        </p:nvSpPr>
        <p:spPr>
          <a:xfrm>
            <a:off x="4098531" y="3343979"/>
            <a:ext cx="6022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？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="" xmlns:a16="http://schemas.microsoft.com/office/drawing/2014/main" id="{3CDA329D-0E93-46A2-BDD1-C1414A7431A2}"/>
              </a:ext>
            </a:extLst>
          </p:cNvPr>
          <p:cNvSpPr txBox="1"/>
          <p:nvPr/>
        </p:nvSpPr>
        <p:spPr>
          <a:xfrm>
            <a:off x="2595836" y="5691490"/>
            <a:ext cx="7745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只有类似的这些细节设计好了，你心目中理想的房子才能最终盖</a:t>
            </a:r>
            <a:r>
              <a:rPr lang="zh-CN" altLang="en-US" sz="2000" dirty="0" smtClean="0"/>
              <a:t>成。</a:t>
            </a:r>
            <a:endParaRPr lang="zh-CN" altLang="en-US" sz="2000" dirty="0"/>
          </a:p>
        </p:txBody>
      </p:sp>
      <p:sp>
        <p:nvSpPr>
          <p:cNvPr id="30" name="文本占位符 1">
            <a:extLst>
              <a:ext uri="{FF2B5EF4-FFF2-40B4-BE49-F238E27FC236}">
                <a16:creationId xmlns="" xmlns:a16="http://schemas.microsoft.com/office/drawing/2014/main" id="{61E7CADB-E39A-4C5D-9777-F5A854A994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171" y="316502"/>
            <a:ext cx="7882893" cy="530225"/>
          </a:xfrm>
        </p:spPr>
        <p:txBody>
          <a:bodyPr/>
          <a:lstStyle/>
          <a:p>
            <a:r>
              <a:rPr lang="en-US" altLang="zh-CN" sz="3200" b="1" dirty="0" smtClean="0">
                <a:latin typeface="+mj-ea"/>
                <a:ea typeface="+mj-ea"/>
              </a:rPr>
              <a:t>01 </a:t>
            </a:r>
            <a:r>
              <a:rPr lang="zh-CN" altLang="en-US" sz="3200" b="1" dirty="0" smtClean="0">
                <a:latin typeface="+mj-ea"/>
                <a:ea typeface="+mj-ea"/>
              </a:rPr>
              <a:t>论文</a:t>
            </a:r>
            <a:r>
              <a:rPr lang="zh-CN" altLang="en-US" sz="3200" b="1" dirty="0">
                <a:latin typeface="+mj-ea"/>
                <a:ea typeface="+mj-ea"/>
              </a:rPr>
              <a:t>写作导言：写论文就像盖房子</a:t>
            </a:r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2179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A346AEB1-50FF-4F3E-9F20-9897B61FB6C8}"/>
              </a:ext>
            </a:extLst>
          </p:cNvPr>
          <p:cNvGrpSpPr/>
          <p:nvPr/>
        </p:nvGrpSpPr>
        <p:grpSpPr>
          <a:xfrm>
            <a:off x="1587500" y="1325697"/>
            <a:ext cx="9871973" cy="4686725"/>
            <a:chOff x="669925" y="2171275"/>
            <a:chExt cx="9871973" cy="4686725"/>
          </a:xfrm>
        </p:grpSpPr>
        <p:sp>
          <p:nvSpPr>
            <p:cNvPr id="5" name="ïšľïḍê">
              <a:extLst>
                <a:ext uri="{FF2B5EF4-FFF2-40B4-BE49-F238E27FC236}">
                  <a16:creationId xmlns="" xmlns:a16="http://schemas.microsoft.com/office/drawing/2014/main" id="{099DABC6-F433-4056-9EA9-7403DA5AB873}"/>
                </a:ext>
              </a:extLst>
            </p:cNvPr>
            <p:cNvSpPr/>
            <p:nvPr/>
          </p:nvSpPr>
          <p:spPr bwMode="auto">
            <a:xfrm>
              <a:off x="669925" y="6087232"/>
              <a:ext cx="6337387" cy="386632"/>
            </a:xfrm>
            <a:custGeom>
              <a:avLst/>
              <a:gdLst>
                <a:gd name="T0" fmla="*/ 0 w 4617"/>
                <a:gd name="T1" fmla="*/ 0 h 309"/>
                <a:gd name="T2" fmla="*/ 4294 w 4617"/>
                <a:gd name="T3" fmla="*/ 0 h 309"/>
                <a:gd name="T4" fmla="*/ 4617 w 4617"/>
                <a:gd name="T5" fmla="*/ 287 h 309"/>
                <a:gd name="T6" fmla="*/ 4617 w 4617"/>
                <a:gd name="T7" fmla="*/ 309 h 309"/>
                <a:gd name="T8" fmla="*/ 0 w 4617"/>
                <a:gd name="T9" fmla="*/ 309 h 309"/>
                <a:gd name="T10" fmla="*/ 0 w 4617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17" h="309">
                  <a:moveTo>
                    <a:pt x="0" y="0"/>
                  </a:moveTo>
                  <a:lnTo>
                    <a:pt x="4294" y="0"/>
                  </a:lnTo>
                  <a:lnTo>
                    <a:pt x="4617" y="287"/>
                  </a:lnTo>
                  <a:lnTo>
                    <a:pt x="4617" y="309"/>
                  </a:lnTo>
                  <a:lnTo>
                    <a:pt x="0" y="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6" name="ïšliḓe">
              <a:extLst>
                <a:ext uri="{FF2B5EF4-FFF2-40B4-BE49-F238E27FC236}">
                  <a16:creationId xmlns="" xmlns:a16="http://schemas.microsoft.com/office/drawing/2014/main" id="{21D2B3A6-A6F5-4017-90BE-406195698E5A}"/>
                </a:ext>
              </a:extLst>
            </p:cNvPr>
            <p:cNvSpPr/>
            <p:nvPr/>
          </p:nvSpPr>
          <p:spPr bwMode="auto">
            <a:xfrm>
              <a:off x="669925" y="6087232"/>
              <a:ext cx="808390" cy="770768"/>
            </a:xfrm>
            <a:custGeom>
              <a:avLst/>
              <a:gdLst>
                <a:gd name="T0" fmla="*/ 0 w 325"/>
                <a:gd name="T1" fmla="*/ 0 h 618"/>
                <a:gd name="T2" fmla="*/ 325 w 325"/>
                <a:gd name="T3" fmla="*/ 287 h 618"/>
                <a:gd name="T4" fmla="*/ 325 w 325"/>
                <a:gd name="T5" fmla="*/ 618 h 618"/>
                <a:gd name="T6" fmla="*/ 0 w 325"/>
                <a:gd name="T7" fmla="*/ 330 h 618"/>
                <a:gd name="T8" fmla="*/ 0 w 325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618">
                  <a:moveTo>
                    <a:pt x="0" y="0"/>
                  </a:moveTo>
                  <a:lnTo>
                    <a:pt x="325" y="287"/>
                  </a:lnTo>
                  <a:lnTo>
                    <a:pt x="325" y="618"/>
                  </a:lnTo>
                  <a:lnTo>
                    <a:pt x="0" y="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7" name="î$lîḍé">
              <a:extLst>
                <a:ext uri="{FF2B5EF4-FFF2-40B4-BE49-F238E27FC236}">
                  <a16:creationId xmlns="" xmlns:a16="http://schemas.microsoft.com/office/drawing/2014/main" id="{F72CC381-90E3-417A-A3D3-72E2C14BF7FD}"/>
                </a:ext>
              </a:extLst>
            </p:cNvPr>
            <p:cNvSpPr/>
            <p:nvPr/>
          </p:nvSpPr>
          <p:spPr bwMode="auto">
            <a:xfrm>
              <a:off x="1478315" y="6446424"/>
              <a:ext cx="2764497" cy="411576"/>
            </a:xfrm>
            <a:prstGeom prst="rect">
              <a:avLst/>
            </a:prstGeom>
            <a:solidFill>
              <a:schemeClr val="bg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8" name="íṣ1íḓè">
              <a:extLst>
                <a:ext uri="{FF2B5EF4-FFF2-40B4-BE49-F238E27FC236}">
                  <a16:creationId xmlns="" xmlns:a16="http://schemas.microsoft.com/office/drawing/2014/main" id="{66DC5250-62C1-4CF6-A4A3-CD064772C897}"/>
                </a:ext>
              </a:extLst>
            </p:cNvPr>
            <p:cNvSpPr/>
            <p:nvPr/>
          </p:nvSpPr>
          <p:spPr bwMode="auto">
            <a:xfrm>
              <a:off x="3434425" y="5675657"/>
              <a:ext cx="6149583" cy="384136"/>
            </a:xfrm>
            <a:custGeom>
              <a:avLst/>
              <a:gdLst>
                <a:gd name="T0" fmla="*/ 0 w 3508"/>
                <a:gd name="T1" fmla="*/ 0 h 308"/>
                <a:gd name="T2" fmla="*/ 3185 w 3508"/>
                <a:gd name="T3" fmla="*/ 0 h 308"/>
                <a:gd name="T4" fmla="*/ 3508 w 3508"/>
                <a:gd name="T5" fmla="*/ 286 h 308"/>
                <a:gd name="T6" fmla="*/ 3508 w 3508"/>
                <a:gd name="T7" fmla="*/ 308 h 308"/>
                <a:gd name="T8" fmla="*/ 0 w 3508"/>
                <a:gd name="T9" fmla="*/ 308 h 308"/>
                <a:gd name="T10" fmla="*/ 0 w 3508"/>
                <a:gd name="T1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08" h="308">
                  <a:moveTo>
                    <a:pt x="0" y="0"/>
                  </a:moveTo>
                  <a:lnTo>
                    <a:pt x="3185" y="0"/>
                  </a:lnTo>
                  <a:lnTo>
                    <a:pt x="3508" y="286"/>
                  </a:lnTo>
                  <a:lnTo>
                    <a:pt x="3508" y="308"/>
                  </a:lnTo>
                  <a:lnTo>
                    <a:pt x="0" y="3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9" name="ïšlïḑê">
              <a:extLst>
                <a:ext uri="{FF2B5EF4-FFF2-40B4-BE49-F238E27FC236}">
                  <a16:creationId xmlns="" xmlns:a16="http://schemas.microsoft.com/office/drawing/2014/main" id="{5FC106F6-C23B-46C4-980B-E35A57EA5BF4}"/>
                </a:ext>
              </a:extLst>
            </p:cNvPr>
            <p:cNvSpPr/>
            <p:nvPr/>
          </p:nvSpPr>
          <p:spPr bwMode="auto">
            <a:xfrm>
              <a:off x="3434425" y="5675657"/>
              <a:ext cx="808390" cy="770768"/>
            </a:xfrm>
            <a:custGeom>
              <a:avLst/>
              <a:gdLst>
                <a:gd name="T0" fmla="*/ 0 w 323"/>
                <a:gd name="T1" fmla="*/ 0 h 618"/>
                <a:gd name="T2" fmla="*/ 323 w 323"/>
                <a:gd name="T3" fmla="*/ 286 h 618"/>
                <a:gd name="T4" fmla="*/ 323 w 323"/>
                <a:gd name="T5" fmla="*/ 618 h 618"/>
                <a:gd name="T6" fmla="*/ 0 w 323"/>
                <a:gd name="T7" fmla="*/ 331 h 618"/>
                <a:gd name="T8" fmla="*/ 0 w 323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618">
                  <a:moveTo>
                    <a:pt x="0" y="0"/>
                  </a:moveTo>
                  <a:lnTo>
                    <a:pt x="323" y="286"/>
                  </a:lnTo>
                  <a:lnTo>
                    <a:pt x="323" y="618"/>
                  </a:lnTo>
                  <a:lnTo>
                    <a:pt x="0" y="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0" name="ïṥḻiḋe">
              <a:extLst>
                <a:ext uri="{FF2B5EF4-FFF2-40B4-BE49-F238E27FC236}">
                  <a16:creationId xmlns="" xmlns:a16="http://schemas.microsoft.com/office/drawing/2014/main" id="{1CD9DCD6-55B1-457A-AED5-23D2FF756E5A}"/>
                </a:ext>
              </a:extLst>
            </p:cNvPr>
            <p:cNvSpPr/>
            <p:nvPr/>
          </p:nvSpPr>
          <p:spPr bwMode="auto">
            <a:xfrm>
              <a:off x="4242815" y="6032355"/>
              <a:ext cx="2764497" cy="4140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4" name="iṥ1idè">
              <a:extLst>
                <a:ext uri="{FF2B5EF4-FFF2-40B4-BE49-F238E27FC236}">
                  <a16:creationId xmlns="" xmlns:a16="http://schemas.microsoft.com/office/drawing/2014/main" id="{DA9228F6-780C-49F3-9854-24D4E3A9A316}"/>
                </a:ext>
              </a:extLst>
            </p:cNvPr>
            <p:cNvSpPr/>
            <p:nvPr/>
          </p:nvSpPr>
          <p:spPr bwMode="auto">
            <a:xfrm>
              <a:off x="6200713" y="5254554"/>
              <a:ext cx="3473091" cy="386632"/>
            </a:xfrm>
            <a:custGeom>
              <a:avLst/>
              <a:gdLst>
                <a:gd name="T0" fmla="*/ 0 w 1391"/>
                <a:gd name="T1" fmla="*/ 0 h 310"/>
                <a:gd name="T2" fmla="*/ 1068 w 1391"/>
                <a:gd name="T3" fmla="*/ 0 h 310"/>
                <a:gd name="T4" fmla="*/ 1391 w 1391"/>
                <a:gd name="T5" fmla="*/ 288 h 310"/>
                <a:gd name="T6" fmla="*/ 1391 w 1391"/>
                <a:gd name="T7" fmla="*/ 310 h 310"/>
                <a:gd name="T8" fmla="*/ 0 w 1391"/>
                <a:gd name="T9" fmla="*/ 310 h 310"/>
                <a:gd name="T10" fmla="*/ 0 w 1391"/>
                <a:gd name="T11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1" h="310">
                  <a:moveTo>
                    <a:pt x="0" y="0"/>
                  </a:moveTo>
                  <a:lnTo>
                    <a:pt x="1068" y="0"/>
                  </a:lnTo>
                  <a:lnTo>
                    <a:pt x="1391" y="288"/>
                  </a:lnTo>
                  <a:lnTo>
                    <a:pt x="1391" y="310"/>
                  </a:lnTo>
                  <a:lnTo>
                    <a:pt x="0" y="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5" name="îSlíḋè">
              <a:extLst>
                <a:ext uri="{FF2B5EF4-FFF2-40B4-BE49-F238E27FC236}">
                  <a16:creationId xmlns="" xmlns:a16="http://schemas.microsoft.com/office/drawing/2014/main" id="{B1A22D92-9C86-42BB-9637-68A8F92B5052}"/>
                </a:ext>
              </a:extLst>
            </p:cNvPr>
            <p:cNvSpPr/>
            <p:nvPr/>
          </p:nvSpPr>
          <p:spPr bwMode="auto">
            <a:xfrm>
              <a:off x="6200714" y="5265609"/>
              <a:ext cx="808390" cy="770768"/>
            </a:xfrm>
            <a:custGeom>
              <a:avLst/>
              <a:gdLst>
                <a:gd name="T0" fmla="*/ 0 w 323"/>
                <a:gd name="T1" fmla="*/ 0 h 618"/>
                <a:gd name="T2" fmla="*/ 323 w 323"/>
                <a:gd name="T3" fmla="*/ 288 h 618"/>
                <a:gd name="T4" fmla="*/ 323 w 323"/>
                <a:gd name="T5" fmla="*/ 618 h 618"/>
                <a:gd name="T6" fmla="*/ 0 w 323"/>
                <a:gd name="T7" fmla="*/ 330 h 618"/>
                <a:gd name="T8" fmla="*/ 0 w 323"/>
                <a:gd name="T9" fmla="*/ 0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618">
                  <a:moveTo>
                    <a:pt x="0" y="0"/>
                  </a:moveTo>
                  <a:lnTo>
                    <a:pt x="323" y="288"/>
                  </a:lnTo>
                  <a:lnTo>
                    <a:pt x="323" y="618"/>
                  </a:lnTo>
                  <a:lnTo>
                    <a:pt x="0" y="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16" name="iṩ1iḑê">
              <a:extLst>
                <a:ext uri="{FF2B5EF4-FFF2-40B4-BE49-F238E27FC236}">
                  <a16:creationId xmlns="" xmlns:a16="http://schemas.microsoft.com/office/drawing/2014/main" id="{CB9B1785-4E97-412C-A120-8133A917FB72}"/>
                </a:ext>
              </a:extLst>
            </p:cNvPr>
            <p:cNvSpPr/>
            <p:nvPr/>
          </p:nvSpPr>
          <p:spPr bwMode="auto">
            <a:xfrm>
              <a:off x="7009107" y="5615285"/>
              <a:ext cx="2664697" cy="41157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grpSp>
          <p:nvGrpSpPr>
            <p:cNvPr id="18" name="ïSļïdè">
              <a:extLst>
                <a:ext uri="{FF2B5EF4-FFF2-40B4-BE49-F238E27FC236}">
                  <a16:creationId xmlns="" xmlns:a16="http://schemas.microsoft.com/office/drawing/2014/main" id="{321B7DBD-A03A-4519-8B95-BABAE57F1A65}"/>
                </a:ext>
              </a:extLst>
            </p:cNvPr>
            <p:cNvGrpSpPr/>
            <p:nvPr/>
          </p:nvGrpSpPr>
          <p:grpSpPr>
            <a:xfrm>
              <a:off x="7539835" y="4964181"/>
              <a:ext cx="521329" cy="491396"/>
              <a:chOff x="10382165" y="4581492"/>
              <a:chExt cx="521329" cy="491396"/>
            </a:xfrm>
          </p:grpSpPr>
          <p:sp>
            <p:nvSpPr>
              <p:cNvPr id="46" name="išliḑê">
                <a:extLst>
                  <a:ext uri="{FF2B5EF4-FFF2-40B4-BE49-F238E27FC236}">
                    <a16:creationId xmlns="" xmlns:a16="http://schemas.microsoft.com/office/drawing/2014/main" id="{523D83AC-E7E4-4EBF-8AA1-0562D702FC10}"/>
                  </a:ext>
                </a:extLst>
              </p:cNvPr>
              <p:cNvSpPr/>
              <p:nvPr/>
            </p:nvSpPr>
            <p:spPr bwMode="auto">
              <a:xfrm>
                <a:off x="10382165" y="4581492"/>
                <a:ext cx="521329" cy="401599"/>
              </a:xfrm>
              <a:custGeom>
                <a:avLst/>
                <a:gdLst>
                  <a:gd name="T0" fmla="*/ 0 w 417"/>
                  <a:gd name="T1" fmla="*/ 0 h 322"/>
                  <a:gd name="T2" fmla="*/ 347 w 417"/>
                  <a:gd name="T3" fmla="*/ 0 h 322"/>
                  <a:gd name="T4" fmla="*/ 417 w 417"/>
                  <a:gd name="T5" fmla="*/ 63 h 322"/>
                  <a:gd name="T6" fmla="*/ 417 w 417"/>
                  <a:gd name="T7" fmla="*/ 72 h 322"/>
                  <a:gd name="T8" fmla="*/ 0 w 417"/>
                  <a:gd name="T9" fmla="*/ 322 h 322"/>
                  <a:gd name="T10" fmla="*/ 0 w 417"/>
                  <a:gd name="T11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7" h="322">
                    <a:moveTo>
                      <a:pt x="0" y="0"/>
                    </a:moveTo>
                    <a:lnTo>
                      <a:pt x="347" y="0"/>
                    </a:lnTo>
                    <a:lnTo>
                      <a:pt x="417" y="63"/>
                    </a:lnTo>
                    <a:lnTo>
                      <a:pt x="417" y="72"/>
                    </a:lnTo>
                    <a:lnTo>
                      <a:pt x="0" y="3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7" name="ïsľíḋe">
                <a:extLst>
                  <a:ext uri="{FF2B5EF4-FFF2-40B4-BE49-F238E27FC236}">
                    <a16:creationId xmlns="" xmlns:a16="http://schemas.microsoft.com/office/drawing/2014/main" id="{470FE9F5-9FFC-41F3-9BCF-514107D79F73}"/>
                  </a:ext>
                </a:extLst>
              </p:cNvPr>
              <p:cNvSpPr/>
              <p:nvPr/>
            </p:nvSpPr>
            <p:spPr bwMode="auto">
              <a:xfrm>
                <a:off x="10382165" y="4581492"/>
                <a:ext cx="87305" cy="491396"/>
              </a:xfrm>
              <a:custGeom>
                <a:avLst/>
                <a:gdLst>
                  <a:gd name="T0" fmla="*/ 0 w 70"/>
                  <a:gd name="T1" fmla="*/ 0 h 394"/>
                  <a:gd name="T2" fmla="*/ 70 w 70"/>
                  <a:gd name="T3" fmla="*/ 63 h 394"/>
                  <a:gd name="T4" fmla="*/ 70 w 70"/>
                  <a:gd name="T5" fmla="*/ 394 h 394"/>
                  <a:gd name="T6" fmla="*/ 0 w 70"/>
                  <a:gd name="T7" fmla="*/ 330 h 394"/>
                  <a:gd name="T8" fmla="*/ 0 w 70"/>
                  <a:gd name="T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394">
                    <a:moveTo>
                      <a:pt x="0" y="0"/>
                    </a:moveTo>
                    <a:lnTo>
                      <a:pt x="70" y="63"/>
                    </a:lnTo>
                    <a:lnTo>
                      <a:pt x="70" y="394"/>
                    </a:lnTo>
                    <a:lnTo>
                      <a:pt x="0" y="3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8" name="isḻïḋe">
                <a:extLst>
                  <a:ext uri="{FF2B5EF4-FFF2-40B4-BE49-F238E27FC236}">
                    <a16:creationId xmlns="" xmlns:a16="http://schemas.microsoft.com/office/drawing/2014/main" id="{FECF4991-575E-4C88-B339-05A8B7BFE53D}"/>
                  </a:ext>
                </a:extLst>
              </p:cNvPr>
              <p:cNvSpPr/>
              <p:nvPr/>
            </p:nvSpPr>
            <p:spPr bwMode="auto">
              <a:xfrm>
                <a:off x="10469468" y="4661311"/>
                <a:ext cx="434025" cy="411576"/>
              </a:xfrm>
              <a:prstGeom prst="rect">
                <a:avLst/>
              </a:prstGeom>
              <a:solidFill>
                <a:schemeClr val="accent1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03</a:t>
                </a:r>
              </a:p>
            </p:txBody>
          </p:sp>
        </p:grpSp>
        <p:grpSp>
          <p:nvGrpSpPr>
            <p:cNvPr id="19" name="ï$1ïḋé">
              <a:extLst>
                <a:ext uri="{FF2B5EF4-FFF2-40B4-BE49-F238E27FC236}">
                  <a16:creationId xmlns="" xmlns:a16="http://schemas.microsoft.com/office/drawing/2014/main" id="{A9725090-D620-4A2F-9707-0EBB87A103F1}"/>
                </a:ext>
              </a:extLst>
            </p:cNvPr>
            <p:cNvGrpSpPr/>
            <p:nvPr/>
          </p:nvGrpSpPr>
          <p:grpSpPr>
            <a:xfrm>
              <a:off x="2126902" y="5817837"/>
              <a:ext cx="518834" cy="488902"/>
              <a:chOff x="3090101" y="5817837"/>
              <a:chExt cx="518834" cy="488902"/>
            </a:xfrm>
          </p:grpSpPr>
          <p:sp>
            <p:nvSpPr>
              <p:cNvPr id="43" name="ísḷïḑê">
                <a:extLst>
                  <a:ext uri="{FF2B5EF4-FFF2-40B4-BE49-F238E27FC236}">
                    <a16:creationId xmlns="" xmlns:a16="http://schemas.microsoft.com/office/drawing/2014/main" id="{444C3946-5F0B-485F-B19F-64FDAF3FC742}"/>
                  </a:ext>
                </a:extLst>
              </p:cNvPr>
              <p:cNvSpPr/>
              <p:nvPr/>
            </p:nvSpPr>
            <p:spPr bwMode="auto">
              <a:xfrm>
                <a:off x="3090101" y="5817837"/>
                <a:ext cx="518834" cy="399103"/>
              </a:xfrm>
              <a:custGeom>
                <a:avLst/>
                <a:gdLst>
                  <a:gd name="T0" fmla="*/ 0 w 418"/>
                  <a:gd name="T1" fmla="*/ 0 h 320"/>
                  <a:gd name="T2" fmla="*/ 348 w 418"/>
                  <a:gd name="T3" fmla="*/ 0 h 320"/>
                  <a:gd name="T4" fmla="*/ 418 w 418"/>
                  <a:gd name="T5" fmla="*/ 62 h 320"/>
                  <a:gd name="T6" fmla="*/ 418 w 418"/>
                  <a:gd name="T7" fmla="*/ 70 h 320"/>
                  <a:gd name="T8" fmla="*/ 0 w 418"/>
                  <a:gd name="T9" fmla="*/ 320 h 320"/>
                  <a:gd name="T10" fmla="*/ 0 w 418"/>
                  <a:gd name="T11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8" h="320">
                    <a:moveTo>
                      <a:pt x="0" y="0"/>
                    </a:moveTo>
                    <a:lnTo>
                      <a:pt x="348" y="0"/>
                    </a:lnTo>
                    <a:lnTo>
                      <a:pt x="418" y="62"/>
                    </a:lnTo>
                    <a:lnTo>
                      <a:pt x="418" y="70"/>
                    </a:lnTo>
                    <a:lnTo>
                      <a:pt x="0" y="3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4" name="íṣľíḋé">
                <a:extLst>
                  <a:ext uri="{FF2B5EF4-FFF2-40B4-BE49-F238E27FC236}">
                    <a16:creationId xmlns="" xmlns:a16="http://schemas.microsoft.com/office/drawing/2014/main" id="{99C01E13-DEA6-48CC-A4FA-FBA8385A1DFE}"/>
                  </a:ext>
                </a:extLst>
              </p:cNvPr>
              <p:cNvSpPr/>
              <p:nvPr/>
            </p:nvSpPr>
            <p:spPr bwMode="auto">
              <a:xfrm>
                <a:off x="3090101" y="5817837"/>
                <a:ext cx="87305" cy="488902"/>
              </a:xfrm>
              <a:custGeom>
                <a:avLst/>
                <a:gdLst>
                  <a:gd name="T0" fmla="*/ 0 w 70"/>
                  <a:gd name="T1" fmla="*/ 0 h 392"/>
                  <a:gd name="T2" fmla="*/ 70 w 70"/>
                  <a:gd name="T3" fmla="*/ 62 h 392"/>
                  <a:gd name="T4" fmla="*/ 70 w 70"/>
                  <a:gd name="T5" fmla="*/ 392 h 392"/>
                  <a:gd name="T6" fmla="*/ 0 w 70"/>
                  <a:gd name="T7" fmla="*/ 331 h 392"/>
                  <a:gd name="T8" fmla="*/ 0 w 70"/>
                  <a:gd name="T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392">
                    <a:moveTo>
                      <a:pt x="0" y="0"/>
                    </a:moveTo>
                    <a:lnTo>
                      <a:pt x="70" y="62"/>
                    </a:lnTo>
                    <a:lnTo>
                      <a:pt x="70" y="392"/>
                    </a:lnTo>
                    <a:lnTo>
                      <a:pt x="0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5" name="íṡļídê">
                <a:extLst>
                  <a:ext uri="{FF2B5EF4-FFF2-40B4-BE49-F238E27FC236}">
                    <a16:creationId xmlns="" xmlns:a16="http://schemas.microsoft.com/office/drawing/2014/main" id="{267BE3AB-6F84-47E8-BE63-85AEB996CAEE}"/>
                  </a:ext>
                </a:extLst>
              </p:cNvPr>
              <p:cNvSpPr/>
              <p:nvPr/>
            </p:nvSpPr>
            <p:spPr bwMode="auto">
              <a:xfrm>
                <a:off x="3177404" y="5892669"/>
                <a:ext cx="431531" cy="41406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01</a:t>
                </a:r>
              </a:p>
            </p:txBody>
          </p:sp>
        </p:grpSp>
        <p:grpSp>
          <p:nvGrpSpPr>
            <p:cNvPr id="20" name="íšḻiḓé">
              <a:extLst>
                <a:ext uri="{FF2B5EF4-FFF2-40B4-BE49-F238E27FC236}">
                  <a16:creationId xmlns="" xmlns:a16="http://schemas.microsoft.com/office/drawing/2014/main" id="{1D5D0314-9883-4745-8247-CDDA522F2132}"/>
                </a:ext>
              </a:extLst>
            </p:cNvPr>
            <p:cNvGrpSpPr/>
            <p:nvPr/>
          </p:nvGrpSpPr>
          <p:grpSpPr>
            <a:xfrm>
              <a:off x="4832640" y="5403768"/>
              <a:ext cx="521330" cy="488903"/>
              <a:chOff x="5636368" y="5403768"/>
              <a:chExt cx="521330" cy="488903"/>
            </a:xfrm>
          </p:grpSpPr>
          <p:sp>
            <p:nvSpPr>
              <p:cNvPr id="40" name="îšḷïḋê">
                <a:extLst>
                  <a:ext uri="{FF2B5EF4-FFF2-40B4-BE49-F238E27FC236}">
                    <a16:creationId xmlns="" xmlns:a16="http://schemas.microsoft.com/office/drawing/2014/main" id="{E945ED51-7684-4C46-9197-90D6C0840AF3}"/>
                  </a:ext>
                </a:extLst>
              </p:cNvPr>
              <p:cNvSpPr/>
              <p:nvPr/>
            </p:nvSpPr>
            <p:spPr bwMode="auto">
              <a:xfrm>
                <a:off x="5636368" y="5403768"/>
                <a:ext cx="521329" cy="401599"/>
              </a:xfrm>
              <a:custGeom>
                <a:avLst/>
                <a:gdLst>
                  <a:gd name="T0" fmla="*/ 0 w 418"/>
                  <a:gd name="T1" fmla="*/ 0 h 322"/>
                  <a:gd name="T2" fmla="*/ 347 w 418"/>
                  <a:gd name="T3" fmla="*/ 0 h 322"/>
                  <a:gd name="T4" fmla="*/ 418 w 418"/>
                  <a:gd name="T5" fmla="*/ 64 h 322"/>
                  <a:gd name="T6" fmla="*/ 418 w 418"/>
                  <a:gd name="T7" fmla="*/ 72 h 322"/>
                  <a:gd name="T8" fmla="*/ 0 w 418"/>
                  <a:gd name="T9" fmla="*/ 322 h 322"/>
                  <a:gd name="T10" fmla="*/ 0 w 418"/>
                  <a:gd name="T11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8" h="322">
                    <a:moveTo>
                      <a:pt x="0" y="0"/>
                    </a:moveTo>
                    <a:lnTo>
                      <a:pt x="347" y="0"/>
                    </a:lnTo>
                    <a:lnTo>
                      <a:pt x="418" y="64"/>
                    </a:lnTo>
                    <a:lnTo>
                      <a:pt x="418" y="72"/>
                    </a:lnTo>
                    <a:lnTo>
                      <a:pt x="0" y="3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1" name="ï$1ïďè">
                <a:extLst>
                  <a:ext uri="{FF2B5EF4-FFF2-40B4-BE49-F238E27FC236}">
                    <a16:creationId xmlns="" xmlns:a16="http://schemas.microsoft.com/office/drawing/2014/main" id="{33A78B46-701E-4DE8-BF88-1CEE7781D16D}"/>
                  </a:ext>
                </a:extLst>
              </p:cNvPr>
              <p:cNvSpPr/>
              <p:nvPr/>
            </p:nvSpPr>
            <p:spPr bwMode="auto">
              <a:xfrm>
                <a:off x="5636368" y="5403768"/>
                <a:ext cx="89798" cy="488902"/>
              </a:xfrm>
              <a:custGeom>
                <a:avLst/>
                <a:gdLst>
                  <a:gd name="T0" fmla="*/ 0 w 70"/>
                  <a:gd name="T1" fmla="*/ 0 h 394"/>
                  <a:gd name="T2" fmla="*/ 70 w 70"/>
                  <a:gd name="T3" fmla="*/ 64 h 394"/>
                  <a:gd name="T4" fmla="*/ 70 w 70"/>
                  <a:gd name="T5" fmla="*/ 394 h 394"/>
                  <a:gd name="T6" fmla="*/ 0 w 70"/>
                  <a:gd name="T7" fmla="*/ 331 h 394"/>
                  <a:gd name="T8" fmla="*/ 0 w 70"/>
                  <a:gd name="T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394">
                    <a:moveTo>
                      <a:pt x="0" y="0"/>
                    </a:moveTo>
                    <a:lnTo>
                      <a:pt x="70" y="64"/>
                    </a:lnTo>
                    <a:lnTo>
                      <a:pt x="70" y="394"/>
                    </a:lnTo>
                    <a:lnTo>
                      <a:pt x="0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42" name="ï$lîḑê">
                <a:extLst>
                  <a:ext uri="{FF2B5EF4-FFF2-40B4-BE49-F238E27FC236}">
                    <a16:creationId xmlns="" xmlns:a16="http://schemas.microsoft.com/office/drawing/2014/main" id="{AB70E5BA-696E-426F-A161-4F5D07E6EAA2}"/>
                  </a:ext>
                </a:extLst>
              </p:cNvPr>
              <p:cNvSpPr/>
              <p:nvPr/>
            </p:nvSpPr>
            <p:spPr bwMode="auto">
              <a:xfrm>
                <a:off x="5726167" y="5481095"/>
                <a:ext cx="431531" cy="411576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02</a:t>
                </a:r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="" xmlns:a16="http://schemas.microsoft.com/office/drawing/2014/main" id="{1D87651A-2567-4DD3-A63B-457A38B31CD6}"/>
                </a:ext>
              </a:extLst>
            </p:cNvPr>
            <p:cNvCxnSpPr>
              <a:cxnSpLocks/>
              <a:stCxn id="4" idx="4"/>
            </p:cNvCxnSpPr>
            <p:nvPr/>
          </p:nvCxnSpPr>
          <p:spPr>
            <a:xfrm>
              <a:off x="2386319" y="2889661"/>
              <a:ext cx="0" cy="293690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="" xmlns:a16="http://schemas.microsoft.com/office/drawing/2014/main" id="{B5DACCF2-9714-4D55-9DF1-A35EFC603AE3}"/>
                </a:ext>
              </a:extLst>
            </p:cNvPr>
            <p:cNvCxnSpPr>
              <a:cxnSpLocks/>
              <a:stCxn id="21" idx="4"/>
            </p:cNvCxnSpPr>
            <p:nvPr/>
          </p:nvCxnSpPr>
          <p:spPr>
            <a:xfrm flipH="1">
              <a:off x="5093515" y="2889661"/>
              <a:ext cx="622" cy="2525332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="" xmlns:a16="http://schemas.microsoft.com/office/drawing/2014/main" id="{DA6F13D0-7F66-48D2-95DC-57959C8000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6001" y="2834733"/>
              <a:ext cx="10934" cy="212944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ïSlíḋe">
              <a:extLst>
                <a:ext uri="{FF2B5EF4-FFF2-40B4-BE49-F238E27FC236}">
                  <a16:creationId xmlns="" xmlns:a16="http://schemas.microsoft.com/office/drawing/2014/main" id="{8B197CF8-947F-4979-BF2B-A26A8AB61E79}"/>
                </a:ext>
              </a:extLst>
            </p:cNvPr>
            <p:cNvSpPr/>
            <p:nvPr/>
          </p:nvSpPr>
          <p:spPr bwMode="auto">
            <a:xfrm>
              <a:off x="973593" y="3426993"/>
              <a:ext cx="2689589" cy="1074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你所在的企业就是一个广义的房子，面临外部环境和内部需求变化时，就需要变革。</a:t>
              </a:r>
              <a:endParaRPr lang="en-US" altLang="zh-CN" sz="1600" dirty="0"/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="" xmlns:a16="http://schemas.microsoft.com/office/drawing/2014/main" id="{59150B1E-4286-4BB8-8BEB-7A4EE20E23F0}"/>
                </a:ext>
              </a:extLst>
            </p:cNvPr>
            <p:cNvGrpSpPr/>
            <p:nvPr/>
          </p:nvGrpSpPr>
          <p:grpSpPr>
            <a:xfrm>
              <a:off x="2028373" y="2171275"/>
              <a:ext cx="8513525" cy="1997445"/>
              <a:chOff x="2028373" y="2542750"/>
              <a:chExt cx="8513525" cy="1997445"/>
            </a:xfrm>
          </p:grpSpPr>
          <p:sp>
            <p:nvSpPr>
              <p:cNvPr id="4" name="íṡ1iḑè">
                <a:extLst>
                  <a:ext uri="{FF2B5EF4-FFF2-40B4-BE49-F238E27FC236}">
                    <a16:creationId xmlns="" xmlns:a16="http://schemas.microsoft.com/office/drawing/2014/main" id="{B99900B4-8043-4EB1-9681-A808C0177A52}"/>
                  </a:ext>
                </a:extLst>
              </p:cNvPr>
              <p:cNvSpPr/>
              <p:nvPr/>
            </p:nvSpPr>
            <p:spPr bwMode="auto">
              <a:xfrm>
                <a:off x="2028373" y="2542750"/>
                <a:ext cx="715892" cy="718386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21" name="ï$lîďê">
                <a:extLst>
                  <a:ext uri="{FF2B5EF4-FFF2-40B4-BE49-F238E27FC236}">
                    <a16:creationId xmlns="" xmlns:a16="http://schemas.microsoft.com/office/drawing/2014/main" id="{29A80CB5-C1D4-4234-9EBC-CA29811B8AFA}"/>
                  </a:ext>
                </a:extLst>
              </p:cNvPr>
              <p:cNvSpPr/>
              <p:nvPr/>
            </p:nvSpPr>
            <p:spPr bwMode="auto">
              <a:xfrm>
                <a:off x="4736191" y="2542750"/>
                <a:ext cx="715892" cy="718386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23" name="îŝ1iḋè">
                <a:extLst>
                  <a:ext uri="{FF2B5EF4-FFF2-40B4-BE49-F238E27FC236}">
                    <a16:creationId xmlns="" xmlns:a16="http://schemas.microsoft.com/office/drawing/2014/main" id="{C2406B5F-4C82-43BD-A317-F19A1627AE8F}"/>
                  </a:ext>
                </a:extLst>
              </p:cNvPr>
              <p:cNvSpPr/>
              <p:nvPr/>
            </p:nvSpPr>
            <p:spPr bwMode="auto">
              <a:xfrm>
                <a:off x="7438989" y="2555907"/>
                <a:ext cx="715892" cy="718386"/>
              </a:xfrm>
              <a:prstGeom prst="ellipse">
                <a:avLst/>
              </a:pr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pic>
            <p:nvPicPr>
              <p:cNvPr id="53" name="图形 52">
                <a:extLst>
                  <a:ext uri="{FF2B5EF4-FFF2-40B4-BE49-F238E27FC236}">
                    <a16:creationId xmlns="" xmlns:a16="http://schemas.microsoft.com/office/drawing/2014/main" id="{E2CF960D-3A8D-486B-A170-A86CD4114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70619" y="4068916"/>
                <a:ext cx="471279" cy="471279"/>
              </a:xfrm>
              <a:prstGeom prst="rect">
                <a:avLst/>
              </a:prstGeom>
            </p:spPr>
          </p:pic>
          <p:pic>
            <p:nvPicPr>
              <p:cNvPr id="54" name="图形 53">
                <a:extLst>
                  <a:ext uri="{FF2B5EF4-FFF2-40B4-BE49-F238E27FC236}">
                    <a16:creationId xmlns="" xmlns:a16="http://schemas.microsoft.com/office/drawing/2014/main" id="{733A247C-8DCF-4FE5-A793-51DE1F12D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40587" y="2645412"/>
                <a:ext cx="505434" cy="497964"/>
              </a:xfrm>
              <a:prstGeom prst="rect">
                <a:avLst/>
              </a:prstGeom>
            </p:spPr>
          </p:pic>
          <p:pic>
            <p:nvPicPr>
              <p:cNvPr id="55" name="图形 54">
                <a:extLst>
                  <a:ext uri="{FF2B5EF4-FFF2-40B4-BE49-F238E27FC236}">
                    <a16:creationId xmlns="" xmlns:a16="http://schemas.microsoft.com/office/drawing/2014/main" id="{6EB23462-3692-44FA-BEC3-CB0D1D767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175000" y="2694169"/>
                <a:ext cx="421587" cy="421587"/>
              </a:xfrm>
              <a:prstGeom prst="rect">
                <a:avLst/>
              </a:prstGeom>
            </p:spPr>
          </p:pic>
        </p:grpSp>
        <p:sp>
          <p:nvSpPr>
            <p:cNvPr id="58" name="ïSlíḋe">
              <a:extLst>
                <a:ext uri="{FF2B5EF4-FFF2-40B4-BE49-F238E27FC236}">
                  <a16:creationId xmlns="" xmlns:a16="http://schemas.microsoft.com/office/drawing/2014/main" id="{CA8C9407-EDDD-408C-BB15-978DA503027F}"/>
                </a:ext>
              </a:extLst>
            </p:cNvPr>
            <p:cNvSpPr/>
            <p:nvPr/>
          </p:nvSpPr>
          <p:spPr bwMode="auto">
            <a:xfrm>
              <a:off x="3603665" y="3060471"/>
              <a:ext cx="2689590" cy="1074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那么，变革之前，需要论证变革的程度。通过调查分析，发现问题，设计变革方案并组织实施，这是管理者需要经常从事的工作。</a:t>
              </a:r>
              <a:endParaRPr lang="en-US" altLang="zh-CN" sz="1600" dirty="0"/>
            </a:p>
          </p:txBody>
        </p:sp>
        <p:sp>
          <p:nvSpPr>
            <p:cNvPr id="59" name="ïSlíḋe">
              <a:extLst>
                <a:ext uri="{FF2B5EF4-FFF2-40B4-BE49-F238E27FC236}">
                  <a16:creationId xmlns="" xmlns:a16="http://schemas.microsoft.com/office/drawing/2014/main" id="{46147FB4-A7B1-48CE-9CB6-8D869508C80F}"/>
                </a:ext>
              </a:extLst>
            </p:cNvPr>
            <p:cNvSpPr/>
            <p:nvPr/>
          </p:nvSpPr>
          <p:spPr bwMode="auto">
            <a:xfrm>
              <a:off x="6604908" y="2739818"/>
              <a:ext cx="3068895" cy="1074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把这个过程记录下来、按照学位论文的要求进行规范，学位论文就自然完成了。而且经过这样的训练，你的知识面开阔了，组织能力一定会大大提升。</a:t>
              </a:r>
            </a:p>
          </p:txBody>
        </p:sp>
        <p:pic>
          <p:nvPicPr>
            <p:cNvPr id="61" name="图形 60">
              <a:extLst>
                <a:ext uri="{FF2B5EF4-FFF2-40B4-BE49-F238E27FC236}">
                  <a16:creationId xmlns="" xmlns:a16="http://schemas.microsoft.com/office/drawing/2014/main" id="{FE8F1894-0A13-48B0-BDB8-FB8B8E0D4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86141" y="2333327"/>
              <a:ext cx="421587" cy="421587"/>
            </a:xfrm>
            <a:prstGeom prst="rect">
              <a:avLst/>
            </a:prstGeom>
          </p:spPr>
        </p:pic>
      </p:grpSp>
      <p:sp>
        <p:nvSpPr>
          <p:cNvPr id="63" name="文本框 62">
            <a:extLst>
              <a:ext uri="{FF2B5EF4-FFF2-40B4-BE49-F238E27FC236}">
                <a16:creationId xmlns="" xmlns:a16="http://schemas.microsoft.com/office/drawing/2014/main" id="{81D86865-E592-4713-A445-0EE7C061D281}"/>
              </a:ext>
            </a:extLst>
          </p:cNvPr>
          <p:cNvSpPr txBox="1"/>
          <p:nvPr/>
        </p:nvSpPr>
        <p:spPr>
          <a:xfrm>
            <a:off x="430230" y="6012422"/>
            <a:ext cx="11682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AB2715"/>
                </a:solidFill>
              </a:rPr>
              <a:t>衷心期望同学们能盖好“论文”这座房子，</a:t>
            </a:r>
            <a:endParaRPr lang="en-US" altLang="zh-CN" sz="2000" dirty="0">
              <a:solidFill>
                <a:srgbClr val="AB2715"/>
              </a:solidFill>
            </a:endParaRPr>
          </a:p>
          <a:p>
            <a:pPr algn="ctr"/>
            <a:r>
              <a:rPr lang="zh-CN" altLang="en-US" sz="2000" dirty="0">
                <a:solidFill>
                  <a:srgbClr val="AB2715"/>
                </a:solidFill>
              </a:rPr>
              <a:t>在盖房子的过程中提升自己的能力，实现企业与人生更多的价值增值。</a:t>
            </a:r>
          </a:p>
        </p:txBody>
      </p:sp>
      <p:sp>
        <p:nvSpPr>
          <p:cNvPr id="49" name="文本占位符 1">
            <a:extLst>
              <a:ext uri="{FF2B5EF4-FFF2-40B4-BE49-F238E27FC236}">
                <a16:creationId xmlns="" xmlns:a16="http://schemas.microsoft.com/office/drawing/2014/main" id="{61E7CADB-E39A-4C5D-9777-F5A854A994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171" y="316502"/>
            <a:ext cx="7882893" cy="530225"/>
          </a:xfrm>
        </p:spPr>
        <p:txBody>
          <a:bodyPr/>
          <a:lstStyle/>
          <a:p>
            <a:r>
              <a:rPr lang="en-US" altLang="zh-CN" sz="3200" b="1" dirty="0" smtClean="0">
                <a:latin typeface="+mj-ea"/>
                <a:ea typeface="+mj-ea"/>
              </a:rPr>
              <a:t>01 </a:t>
            </a:r>
            <a:r>
              <a:rPr lang="zh-CN" altLang="en-US" sz="3200" b="1" dirty="0" smtClean="0">
                <a:latin typeface="+mj-ea"/>
                <a:ea typeface="+mj-ea"/>
              </a:rPr>
              <a:t>论文</a:t>
            </a:r>
            <a:r>
              <a:rPr lang="zh-CN" altLang="en-US" sz="3200" b="1" dirty="0">
                <a:latin typeface="+mj-ea"/>
                <a:ea typeface="+mj-ea"/>
              </a:rPr>
              <a:t>写作导言：写论文就像盖房子</a:t>
            </a:r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3064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9ECEA155-F3FB-4EB5-B53D-BDA438EA89BA}"/>
              </a:ext>
            </a:extLst>
          </p:cNvPr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2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="" xmlns:a16="http://schemas.microsoft.com/office/drawing/2014/main" id="{B60C7B24-2281-42B2-945F-D9D2BDA8E717}"/>
              </a:ext>
            </a:extLst>
          </p:cNvPr>
          <p:cNvSpPr txBox="1"/>
          <p:nvPr/>
        </p:nvSpPr>
        <p:spPr>
          <a:xfrm>
            <a:off x="4589149" y="3921755"/>
            <a:ext cx="2731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kern="0" dirty="0">
                <a:latin typeface="+mj-ea"/>
                <a:ea typeface="+mj-ea"/>
              </a:rPr>
              <a:t>学位论文概述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B33FC330-BC76-46FA-BDE7-1765B8D0131D}"/>
              </a:ext>
            </a:extLst>
          </p:cNvPr>
          <p:cNvSpPr txBox="1"/>
          <p:nvPr/>
        </p:nvSpPr>
        <p:spPr>
          <a:xfrm>
            <a:off x="5151356" y="2087466"/>
            <a:ext cx="20901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64543C53-D3C0-4F43-A3AB-47D93CC5419D}"/>
              </a:ext>
            </a:extLst>
          </p:cNvPr>
          <p:cNvSpPr txBox="1"/>
          <p:nvPr/>
        </p:nvSpPr>
        <p:spPr>
          <a:xfrm>
            <a:off x="5400675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</a:p>
          <a:p>
            <a:pPr algn="ctr"/>
            <a:r>
              <a:rPr lang="en-US" altLang="zh-CN" sz="2000" b="1" dirty="0"/>
              <a:t>TWO</a:t>
            </a:r>
            <a:endParaRPr lang="zh-CN" altLang="en-US" sz="2000" b="1" dirty="0"/>
          </a:p>
        </p:txBody>
      </p:sp>
      <p:pic>
        <p:nvPicPr>
          <p:cNvPr id="11" name="图形 10">
            <a:extLst>
              <a:ext uri="{FF2B5EF4-FFF2-40B4-BE49-F238E27FC236}">
                <a16:creationId xmlns="" xmlns:a16="http://schemas.microsoft.com/office/drawing/2014/main" id="{420E7C6E-663B-4BE0-A751-BEC2058693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="" xmlns:a16="http://schemas.microsoft.com/office/drawing/2014/main" id="{B597A92B-13AB-46B8-B639-0D12062B8F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7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母校模板-终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92917"/>
      </a:accent1>
      <a:accent2>
        <a:srgbClr val="DA1D1C"/>
      </a:accent2>
      <a:accent3>
        <a:srgbClr val="FF2800"/>
      </a:accent3>
      <a:accent4>
        <a:srgbClr val="FF4F1E"/>
      </a:accent4>
      <a:accent5>
        <a:srgbClr val="979997"/>
      </a:accent5>
      <a:accent6>
        <a:srgbClr val="AD0000"/>
      </a:accent6>
      <a:hlink>
        <a:srgbClr val="4472C4"/>
      </a:hlink>
      <a:folHlink>
        <a:srgbClr val="BFBFBF"/>
      </a:folHlink>
    </a:clrScheme>
    <a:fontScheme name="母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6644</TotalTime>
  <Words>4214</Words>
  <Application>Microsoft Office PowerPoint</Application>
  <PresentationFormat>自定义</PresentationFormat>
  <Paragraphs>454</Paragraphs>
  <Slides>60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3" baseType="lpstr">
      <vt:lpstr>Office 主题​​</vt:lpstr>
      <vt:lpstr>1_OfficePLUS</vt:lpstr>
      <vt:lpstr>Visio.Drawing.11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龙飞 刘</dc:creator>
  <cp:lastModifiedBy>AutoBVT</cp:lastModifiedBy>
  <cp:revision>495</cp:revision>
  <dcterms:created xsi:type="dcterms:W3CDTF">2018-12-30T12:34:33Z</dcterms:created>
  <dcterms:modified xsi:type="dcterms:W3CDTF">2021-06-18T00:34:10Z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2019-04-12T02:49:58.4174780Z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1ece3977-31ea-4462-b86e-c82828c1a194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